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82"/>
  </p:notesMasterIdLst>
  <p:sldIdLst>
    <p:sldId id="405" r:id="rId2"/>
    <p:sldId id="428" r:id="rId3"/>
    <p:sldId id="425" r:id="rId4"/>
    <p:sldId id="424" r:id="rId5"/>
    <p:sldId id="426" r:id="rId6"/>
    <p:sldId id="406" r:id="rId7"/>
    <p:sldId id="407" r:id="rId8"/>
    <p:sldId id="408" r:id="rId9"/>
    <p:sldId id="444" r:id="rId10"/>
    <p:sldId id="410" r:id="rId11"/>
    <p:sldId id="411" r:id="rId12"/>
    <p:sldId id="412" r:id="rId13"/>
    <p:sldId id="413" r:id="rId14"/>
    <p:sldId id="414" r:id="rId15"/>
    <p:sldId id="427" r:id="rId16"/>
    <p:sldId id="415" r:id="rId17"/>
    <p:sldId id="416" r:id="rId18"/>
    <p:sldId id="417" r:id="rId19"/>
    <p:sldId id="418" r:id="rId20"/>
    <p:sldId id="419" r:id="rId21"/>
    <p:sldId id="420" r:id="rId22"/>
    <p:sldId id="421" r:id="rId23"/>
    <p:sldId id="422" r:id="rId24"/>
    <p:sldId id="431" r:id="rId25"/>
    <p:sldId id="432" r:id="rId26"/>
    <p:sldId id="434" r:id="rId27"/>
    <p:sldId id="433" r:id="rId28"/>
    <p:sldId id="375"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 id="399" r:id="rId53"/>
    <p:sldId id="400" r:id="rId54"/>
    <p:sldId id="401" r:id="rId55"/>
    <p:sldId id="402" r:id="rId56"/>
    <p:sldId id="403" r:id="rId57"/>
    <p:sldId id="273" r:id="rId58"/>
    <p:sldId id="274" r:id="rId59"/>
    <p:sldId id="325" r:id="rId60"/>
    <p:sldId id="435" r:id="rId61"/>
    <p:sldId id="316" r:id="rId62"/>
    <p:sldId id="315" r:id="rId63"/>
    <p:sldId id="314" r:id="rId64"/>
    <p:sldId id="317" r:id="rId65"/>
    <p:sldId id="319" r:id="rId66"/>
    <p:sldId id="326" r:id="rId67"/>
    <p:sldId id="321" r:id="rId68"/>
    <p:sldId id="322" r:id="rId69"/>
    <p:sldId id="329" r:id="rId70"/>
    <p:sldId id="324" r:id="rId71"/>
    <p:sldId id="323" r:id="rId72"/>
    <p:sldId id="443" r:id="rId73"/>
    <p:sldId id="430" r:id="rId74"/>
    <p:sldId id="436" r:id="rId75"/>
    <p:sldId id="437" r:id="rId76"/>
    <p:sldId id="438" r:id="rId77"/>
    <p:sldId id="439" r:id="rId78"/>
    <p:sldId id="440" r:id="rId79"/>
    <p:sldId id="423" r:id="rId80"/>
    <p:sldId id="442" r:id="rId8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77"/>
  </p:normalViewPr>
  <p:slideViewPr>
    <p:cSldViewPr snapToGrid="0">
      <p:cViewPr varScale="1">
        <p:scale>
          <a:sx n="82" d="100"/>
          <a:sy n="82" d="100"/>
        </p:scale>
        <p:origin x="9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8:25.246"/>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9:10.071"/>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9:10.444"/>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9:10.832"/>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9:15.953"/>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9:16.339"/>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8:39.004"/>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8:44.797"/>
    </inkml:context>
    <inkml:brush xml:id="br0">
      <inkml:brushProperty name="width" value="0.1" units="cm"/>
      <inkml:brushProperty name="height" value="0.1" units="cm"/>
      <inkml:brushProperty name="color" value="#FFFFFF"/>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8:54.284"/>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8:56.391"/>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9:01.001"/>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9:04.532"/>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9:07.464"/>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1T16:39:09.729"/>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444704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689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1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70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85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792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190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381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700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146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edfa3e31c0_2_20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edfa3e31c0_2_20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763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f11272de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f11272de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87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782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gedfa3e31c0_2_20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5" name="Google Shape;2945;gedfa3e31c0_2_20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284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561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9610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edfa3e31c0_2_20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edfa3e31c0_2_20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672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589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3"/>
        <p:cNvGrpSpPr/>
        <p:nvPr/>
      </p:nvGrpSpPr>
      <p:grpSpPr>
        <a:xfrm>
          <a:off x="0" y="0"/>
          <a:ext cx="0" cy="0"/>
          <a:chOff x="0" y="0"/>
          <a:chExt cx="0" cy="0"/>
        </a:xfrm>
      </p:grpSpPr>
      <p:sp>
        <p:nvSpPr>
          <p:cNvPr id="3234" name="Google Shape;3234;gedfa3e31c0_2_20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5" name="Google Shape;3235;gedfa3e31c0_2_20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92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edfa3e31c0_2_20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0" name="Google Shape;3320;gedfa3e31c0_2_20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043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8"/>
        <p:cNvGrpSpPr/>
        <p:nvPr/>
      </p:nvGrpSpPr>
      <p:grpSpPr>
        <a:xfrm>
          <a:off x="0" y="0"/>
          <a:ext cx="0" cy="0"/>
          <a:chOff x="0" y="0"/>
          <a:chExt cx="0" cy="0"/>
        </a:xfrm>
      </p:grpSpPr>
      <p:sp>
        <p:nvSpPr>
          <p:cNvPr id="3349" name="Google Shape;3349;gedfa3e31c0_2_20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0" name="Google Shape;3350;gedfa3e31c0_2_20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738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9"/>
        <p:cNvGrpSpPr/>
        <p:nvPr/>
      </p:nvGrpSpPr>
      <p:grpSpPr>
        <a:xfrm>
          <a:off x="0" y="0"/>
          <a:ext cx="0" cy="0"/>
          <a:chOff x="0" y="0"/>
          <a:chExt cx="0" cy="0"/>
        </a:xfrm>
      </p:grpSpPr>
      <p:sp>
        <p:nvSpPr>
          <p:cNvPr id="3370" name="Google Shape;3370;gf11272de0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1" name="Google Shape;3371;gf11272de0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580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1"/>
        <p:cNvGrpSpPr/>
        <p:nvPr/>
      </p:nvGrpSpPr>
      <p:grpSpPr>
        <a:xfrm>
          <a:off x="0" y="0"/>
          <a:ext cx="0" cy="0"/>
          <a:chOff x="0" y="0"/>
          <a:chExt cx="0" cy="0"/>
        </a:xfrm>
      </p:grpSpPr>
      <p:sp>
        <p:nvSpPr>
          <p:cNvPr id="3432" name="Google Shape;3432;gedfa3e31c0_2_20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3" name="Google Shape;3433;gedfa3e31c0_2_20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20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285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132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099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8"/>
        <p:cNvGrpSpPr/>
        <p:nvPr/>
      </p:nvGrpSpPr>
      <p:grpSpPr>
        <a:xfrm>
          <a:off x="0" y="0"/>
          <a:ext cx="0" cy="0"/>
          <a:chOff x="0" y="0"/>
          <a:chExt cx="0" cy="0"/>
        </a:xfrm>
      </p:grpSpPr>
      <p:sp>
        <p:nvSpPr>
          <p:cNvPr id="3579" name="Google Shape;3579;gedfa3e31c0_2_20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0" name="Google Shape;3580;gedfa3e31c0_2_20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5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166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9"/>
        <p:cNvGrpSpPr/>
        <p:nvPr/>
      </p:nvGrpSpPr>
      <p:grpSpPr>
        <a:xfrm>
          <a:off x="0" y="0"/>
          <a:ext cx="0" cy="0"/>
          <a:chOff x="0" y="0"/>
          <a:chExt cx="0" cy="0"/>
        </a:xfrm>
      </p:grpSpPr>
      <p:sp>
        <p:nvSpPr>
          <p:cNvPr id="3370" name="Google Shape;3370;gf11272de0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1" name="Google Shape;3371;gf11272de0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5520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9"/>
        <p:cNvGrpSpPr/>
        <p:nvPr/>
      </p:nvGrpSpPr>
      <p:grpSpPr>
        <a:xfrm>
          <a:off x="0" y="0"/>
          <a:ext cx="0" cy="0"/>
          <a:chOff x="0" y="0"/>
          <a:chExt cx="0" cy="0"/>
        </a:xfrm>
      </p:grpSpPr>
      <p:sp>
        <p:nvSpPr>
          <p:cNvPr id="3370" name="Google Shape;3370;gf11272de0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1" name="Google Shape;3371;gf11272de0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5476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9"/>
        <p:cNvGrpSpPr/>
        <p:nvPr/>
      </p:nvGrpSpPr>
      <p:grpSpPr>
        <a:xfrm>
          <a:off x="0" y="0"/>
          <a:ext cx="0" cy="0"/>
          <a:chOff x="0" y="0"/>
          <a:chExt cx="0" cy="0"/>
        </a:xfrm>
      </p:grpSpPr>
      <p:sp>
        <p:nvSpPr>
          <p:cNvPr id="3370" name="Google Shape;3370;gf11272de0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1" name="Google Shape;3371;gf11272de0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7108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919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403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437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0090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438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2"/>
        <p:cNvGrpSpPr/>
        <p:nvPr/>
      </p:nvGrpSpPr>
      <p:grpSpPr>
        <a:xfrm>
          <a:off x="0" y="0"/>
          <a:ext cx="0" cy="0"/>
          <a:chOff x="0" y="0"/>
          <a:chExt cx="0" cy="0"/>
        </a:xfrm>
      </p:grpSpPr>
      <p:grpSp>
        <p:nvGrpSpPr>
          <p:cNvPr id="783" name="Google Shape;783;p11"/>
          <p:cNvGrpSpPr/>
          <p:nvPr/>
        </p:nvGrpSpPr>
        <p:grpSpPr>
          <a:xfrm>
            <a:off x="-24" y="-27"/>
            <a:ext cx="9143711" cy="5143338"/>
            <a:chOff x="597550" y="708125"/>
            <a:chExt cx="6449225" cy="4193850"/>
          </a:xfrm>
        </p:grpSpPr>
        <p:sp>
          <p:nvSpPr>
            <p:cNvPr id="784" name="Google Shape;784;p1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11"/>
          <p:cNvSpPr txBox="1">
            <a:spLocks noGrp="1"/>
          </p:cNvSpPr>
          <p:nvPr>
            <p:ph type="title" hasCustomPrompt="1"/>
          </p:nvPr>
        </p:nvSpPr>
        <p:spPr>
          <a:xfrm>
            <a:off x="713100" y="1328587"/>
            <a:ext cx="7717800" cy="16716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3" name="Google Shape;823;p11"/>
          <p:cNvSpPr txBox="1">
            <a:spLocks noGrp="1"/>
          </p:cNvSpPr>
          <p:nvPr>
            <p:ph type="subTitle" idx="1"/>
          </p:nvPr>
        </p:nvSpPr>
        <p:spPr>
          <a:xfrm>
            <a:off x="2037000" y="3075825"/>
            <a:ext cx="5070000" cy="33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24" name="Google Shape;824;p11"/>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11"/>
          <p:cNvGrpSpPr/>
          <p:nvPr/>
        </p:nvGrpSpPr>
        <p:grpSpPr>
          <a:xfrm>
            <a:off x="1710357" y="-107958"/>
            <a:ext cx="1520982" cy="302065"/>
            <a:chOff x="5642557" y="-150670"/>
            <a:chExt cx="1520982" cy="302065"/>
          </a:xfrm>
        </p:grpSpPr>
        <p:sp>
          <p:nvSpPr>
            <p:cNvPr id="826" name="Google Shape;826;p1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11"/>
          <p:cNvGrpSpPr/>
          <p:nvPr/>
        </p:nvGrpSpPr>
        <p:grpSpPr>
          <a:xfrm rot="5400000">
            <a:off x="85100" y="1849625"/>
            <a:ext cx="98902" cy="553090"/>
            <a:chOff x="4898850" y="4820550"/>
            <a:chExt cx="98902" cy="553090"/>
          </a:xfrm>
        </p:grpSpPr>
        <p:sp>
          <p:nvSpPr>
            <p:cNvPr id="832" name="Google Shape;832;p1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11"/>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11"/>
          <p:cNvGrpSpPr/>
          <p:nvPr/>
        </p:nvGrpSpPr>
        <p:grpSpPr>
          <a:xfrm flipH="1">
            <a:off x="-799254" y="4139005"/>
            <a:ext cx="1823016" cy="196994"/>
            <a:chOff x="7857346" y="4002005"/>
            <a:chExt cx="1823016" cy="196994"/>
          </a:xfrm>
        </p:grpSpPr>
        <p:sp>
          <p:nvSpPr>
            <p:cNvPr id="840" name="Google Shape;840;p1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11"/>
          <p:cNvGrpSpPr/>
          <p:nvPr/>
        </p:nvGrpSpPr>
        <p:grpSpPr>
          <a:xfrm rot="-5400000" flipH="1">
            <a:off x="3660496" y="4881980"/>
            <a:ext cx="1823016" cy="296643"/>
            <a:chOff x="7857346" y="3902355"/>
            <a:chExt cx="1823016" cy="296643"/>
          </a:xfrm>
        </p:grpSpPr>
        <p:sp>
          <p:nvSpPr>
            <p:cNvPr id="844" name="Google Shape;844;p1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11"/>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11"/>
          <p:cNvGrpSpPr/>
          <p:nvPr/>
        </p:nvGrpSpPr>
        <p:grpSpPr>
          <a:xfrm>
            <a:off x="7965207" y="312162"/>
            <a:ext cx="1520982" cy="302065"/>
            <a:chOff x="5642557" y="-150670"/>
            <a:chExt cx="1520982" cy="302065"/>
          </a:xfrm>
        </p:grpSpPr>
        <p:sp>
          <p:nvSpPr>
            <p:cNvPr id="856" name="Google Shape;856;p1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11"/>
          <p:cNvGrpSpPr/>
          <p:nvPr/>
        </p:nvGrpSpPr>
        <p:grpSpPr>
          <a:xfrm>
            <a:off x="8495989" y="3241228"/>
            <a:ext cx="883262" cy="242091"/>
            <a:chOff x="2300350" y="2601250"/>
            <a:chExt cx="2275275" cy="623625"/>
          </a:xfrm>
        </p:grpSpPr>
        <p:sp>
          <p:nvSpPr>
            <p:cNvPr id="862" name="Google Shape;862;p1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1"/>
          <p:cNvGrpSpPr/>
          <p:nvPr/>
        </p:nvGrpSpPr>
        <p:grpSpPr>
          <a:xfrm>
            <a:off x="8267392" y="1860741"/>
            <a:ext cx="1105976" cy="133969"/>
            <a:chOff x="8183182" y="663852"/>
            <a:chExt cx="1475028" cy="178673"/>
          </a:xfrm>
        </p:grpSpPr>
        <p:grpSp>
          <p:nvGrpSpPr>
            <p:cNvPr id="869" name="Google Shape;869;p11"/>
            <p:cNvGrpSpPr/>
            <p:nvPr/>
          </p:nvGrpSpPr>
          <p:grpSpPr>
            <a:xfrm>
              <a:off x="8183182" y="774425"/>
              <a:ext cx="1178025" cy="68100"/>
              <a:chOff x="2024450" y="204150"/>
              <a:chExt cx="1178025" cy="68100"/>
            </a:xfrm>
          </p:grpSpPr>
          <p:sp>
            <p:nvSpPr>
              <p:cNvPr id="870" name="Google Shape;870;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11"/>
            <p:cNvGrpSpPr/>
            <p:nvPr/>
          </p:nvGrpSpPr>
          <p:grpSpPr>
            <a:xfrm>
              <a:off x="8480185" y="663852"/>
              <a:ext cx="1178025" cy="68100"/>
              <a:chOff x="2024450" y="204150"/>
              <a:chExt cx="1178025" cy="68100"/>
            </a:xfrm>
          </p:grpSpPr>
          <p:sp>
            <p:nvSpPr>
              <p:cNvPr id="881" name="Google Shape;881;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1" name="Google Shape;891;p11"/>
          <p:cNvGrpSpPr/>
          <p:nvPr/>
        </p:nvGrpSpPr>
        <p:grpSpPr>
          <a:xfrm>
            <a:off x="5447301" y="4536119"/>
            <a:ext cx="1252897" cy="51000"/>
            <a:chOff x="2915381" y="4104819"/>
            <a:chExt cx="1252897" cy="51000"/>
          </a:xfrm>
        </p:grpSpPr>
        <p:sp>
          <p:nvSpPr>
            <p:cNvPr id="892" name="Google Shape;892;p11"/>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1"/>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1"/>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1"/>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1"/>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11"/>
          <p:cNvGrpSpPr/>
          <p:nvPr/>
        </p:nvGrpSpPr>
        <p:grpSpPr>
          <a:xfrm>
            <a:off x="-235013" y="829744"/>
            <a:ext cx="1105976" cy="133969"/>
            <a:chOff x="8183182" y="663852"/>
            <a:chExt cx="1475028" cy="178673"/>
          </a:xfrm>
        </p:grpSpPr>
        <p:grpSp>
          <p:nvGrpSpPr>
            <p:cNvPr id="907" name="Google Shape;907;p11"/>
            <p:cNvGrpSpPr/>
            <p:nvPr/>
          </p:nvGrpSpPr>
          <p:grpSpPr>
            <a:xfrm>
              <a:off x="8183182" y="774425"/>
              <a:ext cx="1178025" cy="68100"/>
              <a:chOff x="2024450" y="204150"/>
              <a:chExt cx="1178025" cy="68100"/>
            </a:xfrm>
          </p:grpSpPr>
          <p:sp>
            <p:nvSpPr>
              <p:cNvPr id="908" name="Google Shape;908;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1"/>
            <p:cNvGrpSpPr/>
            <p:nvPr/>
          </p:nvGrpSpPr>
          <p:grpSpPr>
            <a:xfrm>
              <a:off x="8480185" y="663852"/>
              <a:ext cx="1178025" cy="68100"/>
              <a:chOff x="2024450" y="204150"/>
              <a:chExt cx="1178025" cy="68100"/>
            </a:xfrm>
          </p:grpSpPr>
          <p:sp>
            <p:nvSpPr>
              <p:cNvPr id="919" name="Google Shape;919;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30"/>
        <p:cNvGrpSpPr/>
        <p:nvPr/>
      </p:nvGrpSpPr>
      <p:grpSpPr>
        <a:xfrm>
          <a:off x="0" y="0"/>
          <a:ext cx="0" cy="0"/>
          <a:chOff x="0" y="0"/>
          <a:chExt cx="0" cy="0"/>
        </a:xfrm>
      </p:grpSpPr>
      <p:grpSp>
        <p:nvGrpSpPr>
          <p:cNvPr id="931" name="Google Shape;931;p13"/>
          <p:cNvGrpSpPr/>
          <p:nvPr/>
        </p:nvGrpSpPr>
        <p:grpSpPr>
          <a:xfrm>
            <a:off x="-24" y="-27"/>
            <a:ext cx="9143711" cy="5143338"/>
            <a:chOff x="597550" y="708125"/>
            <a:chExt cx="6449225" cy="4193850"/>
          </a:xfrm>
        </p:grpSpPr>
        <p:sp>
          <p:nvSpPr>
            <p:cNvPr id="932" name="Google Shape;932;p1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1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1" name="Google Shape;971;p13"/>
          <p:cNvSpPr txBox="1">
            <a:spLocks noGrp="1"/>
          </p:cNvSpPr>
          <p:nvPr>
            <p:ph type="title" idx="2"/>
          </p:nvPr>
        </p:nvSpPr>
        <p:spPr>
          <a:xfrm>
            <a:off x="776550" y="198245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2" name="Google Shape;972;p13"/>
          <p:cNvSpPr txBox="1">
            <a:spLocks noGrp="1"/>
          </p:cNvSpPr>
          <p:nvPr>
            <p:ph type="subTitle" idx="1"/>
          </p:nvPr>
        </p:nvSpPr>
        <p:spPr>
          <a:xfrm>
            <a:off x="776550" y="239105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3" name="Google Shape;973;p13"/>
          <p:cNvSpPr txBox="1">
            <a:spLocks noGrp="1"/>
          </p:cNvSpPr>
          <p:nvPr>
            <p:ph type="title" idx="3" hasCustomPrompt="1"/>
          </p:nvPr>
        </p:nvSpPr>
        <p:spPr>
          <a:xfrm>
            <a:off x="776550" y="1345282"/>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4" name="Google Shape;974;p13"/>
          <p:cNvSpPr txBox="1">
            <a:spLocks noGrp="1"/>
          </p:cNvSpPr>
          <p:nvPr>
            <p:ph type="title" idx="4"/>
          </p:nvPr>
        </p:nvSpPr>
        <p:spPr>
          <a:xfrm>
            <a:off x="34711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5" name="Google Shape;975;p13"/>
          <p:cNvSpPr txBox="1">
            <a:spLocks noGrp="1"/>
          </p:cNvSpPr>
          <p:nvPr>
            <p:ph type="subTitle" idx="5"/>
          </p:nvPr>
        </p:nvSpPr>
        <p:spPr>
          <a:xfrm>
            <a:off x="34711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6" name="Google Shape;976;p13"/>
          <p:cNvSpPr txBox="1">
            <a:spLocks noGrp="1"/>
          </p:cNvSpPr>
          <p:nvPr>
            <p:ph type="title" idx="6" hasCustomPrompt="1"/>
          </p:nvPr>
        </p:nvSpPr>
        <p:spPr>
          <a:xfrm>
            <a:off x="34711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7" name="Google Shape;977;p13"/>
          <p:cNvSpPr txBox="1">
            <a:spLocks noGrp="1"/>
          </p:cNvSpPr>
          <p:nvPr>
            <p:ph type="title" idx="7"/>
          </p:nvPr>
        </p:nvSpPr>
        <p:spPr>
          <a:xfrm>
            <a:off x="61498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8" name="Google Shape;978;p13"/>
          <p:cNvSpPr txBox="1">
            <a:spLocks noGrp="1"/>
          </p:cNvSpPr>
          <p:nvPr>
            <p:ph type="subTitle" idx="8"/>
          </p:nvPr>
        </p:nvSpPr>
        <p:spPr>
          <a:xfrm>
            <a:off x="61498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13"/>
          <p:cNvSpPr txBox="1">
            <a:spLocks noGrp="1"/>
          </p:cNvSpPr>
          <p:nvPr>
            <p:ph type="title" idx="9" hasCustomPrompt="1"/>
          </p:nvPr>
        </p:nvSpPr>
        <p:spPr>
          <a:xfrm>
            <a:off x="61498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0" name="Google Shape;980;p13"/>
          <p:cNvSpPr txBox="1">
            <a:spLocks noGrp="1"/>
          </p:cNvSpPr>
          <p:nvPr>
            <p:ph type="title" idx="13"/>
          </p:nvPr>
        </p:nvSpPr>
        <p:spPr>
          <a:xfrm>
            <a:off x="776550" y="361784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1" name="Google Shape;981;p13"/>
          <p:cNvSpPr txBox="1">
            <a:spLocks noGrp="1"/>
          </p:cNvSpPr>
          <p:nvPr>
            <p:ph type="subTitle" idx="14"/>
          </p:nvPr>
        </p:nvSpPr>
        <p:spPr>
          <a:xfrm>
            <a:off x="776550" y="402644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2" name="Google Shape;982;p13"/>
          <p:cNvSpPr txBox="1">
            <a:spLocks noGrp="1"/>
          </p:cNvSpPr>
          <p:nvPr>
            <p:ph type="title" idx="15" hasCustomPrompt="1"/>
          </p:nvPr>
        </p:nvSpPr>
        <p:spPr>
          <a:xfrm>
            <a:off x="776550" y="2980641"/>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3" name="Google Shape;983;p13"/>
          <p:cNvSpPr txBox="1">
            <a:spLocks noGrp="1"/>
          </p:cNvSpPr>
          <p:nvPr>
            <p:ph type="title" idx="16"/>
          </p:nvPr>
        </p:nvSpPr>
        <p:spPr>
          <a:xfrm>
            <a:off x="34711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4" name="Google Shape;984;p13"/>
          <p:cNvSpPr txBox="1">
            <a:spLocks noGrp="1"/>
          </p:cNvSpPr>
          <p:nvPr>
            <p:ph type="subTitle" idx="17"/>
          </p:nvPr>
        </p:nvSpPr>
        <p:spPr>
          <a:xfrm>
            <a:off x="34711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5" name="Google Shape;985;p13"/>
          <p:cNvSpPr txBox="1">
            <a:spLocks noGrp="1"/>
          </p:cNvSpPr>
          <p:nvPr>
            <p:ph type="title" idx="18" hasCustomPrompt="1"/>
          </p:nvPr>
        </p:nvSpPr>
        <p:spPr>
          <a:xfrm>
            <a:off x="34711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6" name="Google Shape;986;p13"/>
          <p:cNvSpPr txBox="1">
            <a:spLocks noGrp="1"/>
          </p:cNvSpPr>
          <p:nvPr>
            <p:ph type="title" idx="19"/>
          </p:nvPr>
        </p:nvSpPr>
        <p:spPr>
          <a:xfrm>
            <a:off x="61498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7" name="Google Shape;987;p13"/>
          <p:cNvSpPr txBox="1">
            <a:spLocks noGrp="1"/>
          </p:cNvSpPr>
          <p:nvPr>
            <p:ph type="subTitle" idx="20"/>
          </p:nvPr>
        </p:nvSpPr>
        <p:spPr>
          <a:xfrm>
            <a:off x="61498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8" name="Google Shape;988;p13"/>
          <p:cNvSpPr txBox="1">
            <a:spLocks noGrp="1"/>
          </p:cNvSpPr>
          <p:nvPr>
            <p:ph type="title" idx="21" hasCustomPrompt="1"/>
          </p:nvPr>
        </p:nvSpPr>
        <p:spPr>
          <a:xfrm>
            <a:off x="61498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989" name="Google Shape;989;p13"/>
          <p:cNvGrpSpPr/>
          <p:nvPr/>
        </p:nvGrpSpPr>
        <p:grpSpPr>
          <a:xfrm rot="5400000">
            <a:off x="8381450" y="4569182"/>
            <a:ext cx="98902" cy="553090"/>
            <a:chOff x="4898850" y="4820550"/>
            <a:chExt cx="98902" cy="553090"/>
          </a:xfrm>
        </p:grpSpPr>
        <p:sp>
          <p:nvSpPr>
            <p:cNvPr id="990" name="Google Shape;990;p1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13"/>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13"/>
          <p:cNvGrpSpPr/>
          <p:nvPr/>
        </p:nvGrpSpPr>
        <p:grpSpPr>
          <a:xfrm rot="-5400000">
            <a:off x="-148234" y="322631"/>
            <a:ext cx="883262" cy="242091"/>
            <a:chOff x="2300350" y="2601250"/>
            <a:chExt cx="2275275" cy="623625"/>
          </a:xfrm>
        </p:grpSpPr>
        <p:sp>
          <p:nvSpPr>
            <p:cNvPr id="997" name="Google Shape;997;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13"/>
          <p:cNvSpPr/>
          <p:nvPr/>
        </p:nvSpPr>
        <p:spPr>
          <a:xfrm rot="5400000" flipH="1">
            <a:off x="8216276" y="-33530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3"/>
          <p:cNvGrpSpPr/>
          <p:nvPr/>
        </p:nvGrpSpPr>
        <p:grpSpPr>
          <a:xfrm>
            <a:off x="-256008" y="4796266"/>
            <a:ext cx="1105976" cy="133969"/>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7" name="Google Shape;1027;p13"/>
          <p:cNvGrpSpPr/>
          <p:nvPr/>
        </p:nvGrpSpPr>
        <p:grpSpPr>
          <a:xfrm>
            <a:off x="8290084" y="239916"/>
            <a:ext cx="1105976" cy="133969"/>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13"/>
          <p:cNvGrpSpPr/>
          <p:nvPr/>
        </p:nvGrpSpPr>
        <p:grpSpPr>
          <a:xfrm rot="5400000">
            <a:off x="8428614" y="2891627"/>
            <a:ext cx="883262" cy="242091"/>
            <a:chOff x="2300350" y="2601250"/>
            <a:chExt cx="2275275" cy="623625"/>
          </a:xfrm>
        </p:grpSpPr>
        <p:sp>
          <p:nvSpPr>
            <p:cNvPr id="1051" name="Google Shape;1051;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13"/>
          <p:cNvGrpSpPr/>
          <p:nvPr/>
        </p:nvGrpSpPr>
        <p:grpSpPr>
          <a:xfrm>
            <a:off x="1634157" y="-107958"/>
            <a:ext cx="1520982" cy="302065"/>
            <a:chOff x="5642557" y="-150670"/>
            <a:chExt cx="1520982" cy="302065"/>
          </a:xfrm>
        </p:grpSpPr>
        <p:sp>
          <p:nvSpPr>
            <p:cNvPr id="1058" name="Google Shape;1058;p1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3">
    <p:spTree>
      <p:nvGrpSpPr>
        <p:cNvPr id="1"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14"/>
          <p:cNvSpPr txBox="1">
            <a:spLocks noGrp="1"/>
          </p:cNvSpPr>
          <p:nvPr>
            <p:ph type="title"/>
          </p:nvPr>
        </p:nvSpPr>
        <p:spPr>
          <a:xfrm>
            <a:off x="1858000" y="3253511"/>
            <a:ext cx="5428800" cy="4344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04" name="Google Shape;1104;p14"/>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1105" name="Google Shape;1105;p14"/>
          <p:cNvSpPr/>
          <p:nvPr/>
        </p:nvSpPr>
        <p:spPr>
          <a:xfrm rot="-5400000" flipH="1">
            <a:off x="348818" y="42078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14"/>
          <p:cNvSpPr/>
          <p:nvPr/>
        </p:nvSpPr>
        <p:spPr>
          <a:xfrm flipH="1">
            <a:off x="8088870" y="21452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BLANK_4">
    <p:spTree>
      <p:nvGrpSpPr>
        <p:cNvPr id="1"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15"/>
          <p:cNvSpPr txBox="1">
            <a:spLocks noGrp="1"/>
          </p:cNvSpPr>
          <p:nvPr>
            <p:ph type="title"/>
          </p:nvPr>
        </p:nvSpPr>
        <p:spPr>
          <a:xfrm>
            <a:off x="864525" y="2405675"/>
            <a:ext cx="75663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9" name="Google Shape;1189;p15"/>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0" name="Google Shape;1190;p15"/>
          <p:cNvSpPr txBox="1">
            <a:spLocks noGrp="1"/>
          </p:cNvSpPr>
          <p:nvPr>
            <p:ph type="title" idx="2" hasCustomPrompt="1"/>
          </p:nvPr>
        </p:nvSpPr>
        <p:spPr>
          <a:xfrm>
            <a:off x="864525" y="1484975"/>
            <a:ext cx="21303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rot="5400000">
            <a:off x="-562205" y="-3395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rot="5400000">
            <a:off x="-282905" y="-364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rot="10800000" flipH="1">
            <a:off x="2891470" y="4842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flipH="1">
              <a:off x="7881845" y="40317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BLANK_8">
    <p:spTree>
      <p:nvGrpSpPr>
        <p:cNvPr id="1"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16"/>
          <p:cNvSpPr txBox="1">
            <a:spLocks noGrp="1"/>
          </p:cNvSpPr>
          <p:nvPr>
            <p:ph type="title"/>
          </p:nvPr>
        </p:nvSpPr>
        <p:spPr>
          <a:xfrm>
            <a:off x="713100" y="2405675"/>
            <a:ext cx="75834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4" name="Google Shape;1264;p16"/>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5" name="Google Shape;1265;p16"/>
          <p:cNvSpPr txBox="1">
            <a:spLocks noGrp="1"/>
          </p:cNvSpPr>
          <p:nvPr>
            <p:ph type="title" idx="2" hasCustomPrompt="1"/>
          </p:nvPr>
        </p:nvSpPr>
        <p:spPr>
          <a:xfrm>
            <a:off x="5961000" y="1484975"/>
            <a:ext cx="23355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r"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rot="5400000">
              <a:off x="192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16"/>
          <p:cNvSpPr/>
          <p:nvPr/>
        </p:nvSpPr>
        <p:spPr>
          <a:xfrm rot="10800000" flipH="1">
            <a:off x="2358070" y="476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7"/>
          <p:cNvSpPr txBox="1">
            <a:spLocks noGrp="1"/>
          </p:cNvSpPr>
          <p:nvPr>
            <p:ph type="title"/>
          </p:nvPr>
        </p:nvSpPr>
        <p:spPr>
          <a:xfrm>
            <a:off x="713100" y="1723050"/>
            <a:ext cx="4401600" cy="572700"/>
          </a:xfrm>
          <a:prstGeom prst="rect">
            <a:avLst/>
          </a:prstGeom>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4" name="Google Shape;1344;p17"/>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BLANK_16">
    <p:spTree>
      <p:nvGrpSpPr>
        <p:cNvPr id="1"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18"/>
          <p:cNvSpPr txBox="1">
            <a:spLocks noGrp="1"/>
          </p:cNvSpPr>
          <p:nvPr>
            <p:ph type="title"/>
          </p:nvPr>
        </p:nvSpPr>
        <p:spPr>
          <a:xfrm>
            <a:off x="865500" y="1323677"/>
            <a:ext cx="41661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31" name="Google Shape;1431;p18"/>
          <p:cNvSpPr txBox="1">
            <a:spLocks noGrp="1"/>
          </p:cNvSpPr>
          <p:nvPr>
            <p:ph type="subTitle" idx="1"/>
          </p:nvPr>
        </p:nvSpPr>
        <p:spPr>
          <a:xfrm>
            <a:off x="865500" y="1966252"/>
            <a:ext cx="4166100" cy="191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BLANK_10">
    <p:spTree>
      <p:nvGrpSpPr>
        <p:cNvPr id="1" name="Shape 1491"/>
        <p:cNvGrpSpPr/>
        <p:nvPr/>
      </p:nvGrpSpPr>
      <p:grpSpPr>
        <a:xfrm>
          <a:off x="0" y="0"/>
          <a:ext cx="0" cy="0"/>
          <a:chOff x="0" y="0"/>
          <a:chExt cx="0" cy="0"/>
        </a:xfrm>
      </p:grpSpPr>
      <p:grpSp>
        <p:nvGrpSpPr>
          <p:cNvPr id="1492" name="Google Shape;1492;p19"/>
          <p:cNvGrpSpPr/>
          <p:nvPr/>
        </p:nvGrpSpPr>
        <p:grpSpPr>
          <a:xfrm>
            <a:off x="-24" y="-27"/>
            <a:ext cx="9143711" cy="5143338"/>
            <a:chOff x="597550" y="708125"/>
            <a:chExt cx="6449225" cy="4193850"/>
          </a:xfrm>
        </p:grpSpPr>
        <p:sp>
          <p:nvSpPr>
            <p:cNvPr id="1493" name="Google Shape;1493;p1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19"/>
          <p:cNvSpPr txBox="1">
            <a:spLocks noGrp="1"/>
          </p:cNvSpPr>
          <p:nvPr>
            <p:ph type="title"/>
          </p:nvPr>
        </p:nvSpPr>
        <p:spPr>
          <a:xfrm>
            <a:off x="1773100" y="2597100"/>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2" name="Google Shape;1532;p19"/>
          <p:cNvSpPr txBox="1">
            <a:spLocks noGrp="1"/>
          </p:cNvSpPr>
          <p:nvPr>
            <p:ph type="subTitle" idx="1"/>
          </p:nvPr>
        </p:nvSpPr>
        <p:spPr>
          <a:xfrm>
            <a:off x="1173396" y="1500310"/>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3" name="Google Shape;1533;p19"/>
          <p:cNvSpPr txBox="1">
            <a:spLocks noGrp="1"/>
          </p:cNvSpPr>
          <p:nvPr>
            <p:ph type="title" idx="2"/>
          </p:nvPr>
        </p:nvSpPr>
        <p:spPr>
          <a:xfrm>
            <a:off x="5491225" y="3013625"/>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4" name="Google Shape;1534;p19"/>
          <p:cNvSpPr txBox="1">
            <a:spLocks noGrp="1"/>
          </p:cNvSpPr>
          <p:nvPr>
            <p:ph type="subTitle" idx="3"/>
          </p:nvPr>
        </p:nvSpPr>
        <p:spPr>
          <a:xfrm>
            <a:off x="4891521" y="3409635"/>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35" name="Google Shape;1535;p19"/>
          <p:cNvGrpSpPr/>
          <p:nvPr/>
        </p:nvGrpSpPr>
        <p:grpSpPr>
          <a:xfrm>
            <a:off x="-11" y="4386462"/>
            <a:ext cx="1284435" cy="5868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4" name="Google Shape;1544;p19"/>
          <p:cNvGrpSpPr/>
          <p:nvPr/>
        </p:nvGrpSpPr>
        <p:grpSpPr>
          <a:xfrm>
            <a:off x="1852307" y="-114308"/>
            <a:ext cx="1520982" cy="302065"/>
            <a:chOff x="5642557" y="-150670"/>
            <a:chExt cx="1520982" cy="302065"/>
          </a:xfrm>
        </p:grpSpPr>
        <p:sp>
          <p:nvSpPr>
            <p:cNvPr id="1545" name="Google Shape;1545;p1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19"/>
          <p:cNvGrpSpPr/>
          <p:nvPr/>
        </p:nvGrpSpPr>
        <p:grpSpPr>
          <a:xfrm rot="5400000">
            <a:off x="85100" y="1523550"/>
            <a:ext cx="98902" cy="553090"/>
            <a:chOff x="4898850" y="4820550"/>
            <a:chExt cx="98902" cy="553090"/>
          </a:xfrm>
        </p:grpSpPr>
        <p:sp>
          <p:nvSpPr>
            <p:cNvPr id="1551" name="Google Shape;1551;p1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1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9"/>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0" name="Google Shape;1560;p19"/>
          <p:cNvGrpSpPr/>
          <p:nvPr/>
        </p:nvGrpSpPr>
        <p:grpSpPr>
          <a:xfrm rot="5400000">
            <a:off x="8520259" y="3926674"/>
            <a:ext cx="302065" cy="1520982"/>
            <a:chOff x="-108754" y="2690919"/>
            <a:chExt cx="302065" cy="1520982"/>
          </a:xfrm>
        </p:grpSpPr>
        <p:sp>
          <p:nvSpPr>
            <p:cNvPr id="1561" name="Google Shape;1561;p1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19"/>
          <p:cNvSpPr txBox="1">
            <a:spLocks noGrp="1"/>
          </p:cNvSpPr>
          <p:nvPr>
            <p:ph type="title" idx="4"/>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BLANK_17">
    <p:spTree>
      <p:nvGrpSpPr>
        <p:cNvPr id="1"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20"/>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608" name="Google Shape;1608;p20"/>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0"/>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20"/>
          <p:cNvSpPr txBox="1">
            <a:spLocks noGrp="1"/>
          </p:cNvSpPr>
          <p:nvPr>
            <p:ph type="title"/>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txBox="1">
            <a:spLocks noGrp="1"/>
          </p:cNvSpPr>
          <p:nvPr>
            <p:ph type="title"/>
          </p:nvPr>
        </p:nvSpPr>
        <p:spPr>
          <a:xfrm>
            <a:off x="713100" y="2405677"/>
            <a:ext cx="77178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9" name="Google Shape;169;p3"/>
          <p:cNvSpPr txBox="1">
            <a:spLocks noGrp="1"/>
          </p:cNvSpPr>
          <p:nvPr>
            <p:ph type="title" idx="2" hasCustomPrompt="1"/>
          </p:nvPr>
        </p:nvSpPr>
        <p:spPr>
          <a:xfrm>
            <a:off x="3132448" y="1484973"/>
            <a:ext cx="28791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3"/>
          <p:cNvSpPr/>
          <p:nvPr/>
        </p:nvSpPr>
        <p:spPr>
          <a:xfrm rot="10800000" flipH="1">
            <a:off x="7847593" y="412557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
          <p:cNvGrpSpPr/>
          <p:nvPr/>
        </p:nvGrpSpPr>
        <p:grpSpPr>
          <a:xfrm rot="-5400000" flipH="1">
            <a:off x="7699352" y="4771133"/>
            <a:ext cx="883262" cy="242091"/>
            <a:chOff x="2300350" y="2601250"/>
            <a:chExt cx="2275275" cy="623625"/>
          </a:xfrm>
        </p:grpSpPr>
        <p:sp>
          <p:nvSpPr>
            <p:cNvPr id="172" name="Google Shape;172;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p:nvPr/>
        </p:nvSpPr>
        <p:spPr>
          <a:xfrm flipH="1">
            <a:off x="8088870" y="15356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3"/>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2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98" name="Google Shape;1698;p2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99" name="Google Shape;1699;p21"/>
          <p:cNvSpPr txBox="1">
            <a:spLocks noGrp="1"/>
          </p:cNvSpPr>
          <p:nvPr>
            <p:ph type="subTitle" idx="1"/>
          </p:nvPr>
        </p:nvSpPr>
        <p:spPr>
          <a:xfrm>
            <a:off x="755600"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0" name="Google Shape;1700;p2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1" name="Google Shape;1701;p21"/>
          <p:cNvSpPr txBox="1">
            <a:spLocks noGrp="1"/>
          </p:cNvSpPr>
          <p:nvPr>
            <p:ph type="subTitle" idx="4"/>
          </p:nvPr>
        </p:nvSpPr>
        <p:spPr>
          <a:xfrm>
            <a:off x="344360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2" name="Google Shape;1702;p21"/>
          <p:cNvSpPr txBox="1">
            <a:spLocks noGrp="1"/>
          </p:cNvSpPr>
          <p:nvPr>
            <p:ph type="title" idx="5"/>
          </p:nvPr>
        </p:nvSpPr>
        <p:spPr>
          <a:xfrm>
            <a:off x="613264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3" name="Google Shape;1703;p21"/>
          <p:cNvSpPr txBox="1">
            <a:spLocks noGrp="1"/>
          </p:cNvSpPr>
          <p:nvPr>
            <p:ph type="subTitle" idx="6"/>
          </p:nvPr>
        </p:nvSpPr>
        <p:spPr>
          <a:xfrm>
            <a:off x="613264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21"/>
            <p:cNvGrpSpPr/>
            <p:nvPr/>
          </p:nvGrpSpPr>
          <p:grpSpPr>
            <a:xfrm rot="5400000" flipH="1">
              <a:off x="-148228" y="320574"/>
              <a:ext cx="883262" cy="242091"/>
              <a:chOff x="2300350" y="2601250"/>
              <a:chExt cx="2275275" cy="623625"/>
            </a:xfrm>
          </p:grpSpPr>
          <p:sp>
            <p:nvSpPr>
              <p:cNvPr id="1707" name="Google Shape;1707;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21"/>
          <p:cNvGrpSpPr/>
          <p:nvPr/>
        </p:nvGrpSpPr>
        <p:grpSpPr>
          <a:xfrm rot="-5400000" flipH="1">
            <a:off x="7907216" y="4455774"/>
            <a:ext cx="1823016" cy="296643"/>
            <a:chOff x="7857346" y="3902355"/>
            <a:chExt cx="1823016" cy="296643"/>
          </a:xfrm>
        </p:grpSpPr>
        <p:sp>
          <p:nvSpPr>
            <p:cNvPr id="1721" name="Google Shape;1721;p2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22"/>
          <p:cNvSpPr txBox="1">
            <a:spLocks noGrp="1"/>
          </p:cNvSpPr>
          <p:nvPr>
            <p:ph type="title"/>
          </p:nvPr>
        </p:nvSpPr>
        <p:spPr>
          <a:xfrm>
            <a:off x="2246574"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1" name="Google Shape;1781;p22"/>
          <p:cNvSpPr txBox="1">
            <a:spLocks noGrp="1"/>
          </p:cNvSpPr>
          <p:nvPr>
            <p:ph type="subTitle" idx="1"/>
          </p:nvPr>
        </p:nvSpPr>
        <p:spPr>
          <a:xfrm>
            <a:off x="2123424"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2" name="Google Shape;1782;p22"/>
          <p:cNvSpPr txBox="1">
            <a:spLocks noGrp="1"/>
          </p:cNvSpPr>
          <p:nvPr>
            <p:ph type="title" idx="2"/>
          </p:nvPr>
        </p:nvSpPr>
        <p:spPr>
          <a:xfrm>
            <a:off x="6172578"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3" name="Google Shape;1783;p22"/>
          <p:cNvSpPr txBox="1">
            <a:spLocks noGrp="1"/>
          </p:cNvSpPr>
          <p:nvPr>
            <p:ph type="subTitle" idx="3"/>
          </p:nvPr>
        </p:nvSpPr>
        <p:spPr>
          <a:xfrm>
            <a:off x="6049428"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2"/>
          <p:cNvSpPr txBox="1">
            <a:spLocks noGrp="1"/>
          </p:cNvSpPr>
          <p:nvPr>
            <p:ph type="title" idx="4"/>
          </p:nvPr>
        </p:nvSpPr>
        <p:spPr>
          <a:xfrm>
            <a:off x="2204274" y="3315400"/>
            <a:ext cx="2103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5" name="Google Shape;1785;p22"/>
          <p:cNvSpPr txBox="1">
            <a:spLocks noGrp="1"/>
          </p:cNvSpPr>
          <p:nvPr>
            <p:ph type="subTitle" idx="5"/>
          </p:nvPr>
        </p:nvSpPr>
        <p:spPr>
          <a:xfrm>
            <a:off x="2123424"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2"/>
          <p:cNvSpPr txBox="1">
            <a:spLocks noGrp="1"/>
          </p:cNvSpPr>
          <p:nvPr>
            <p:ph type="title" idx="6"/>
          </p:nvPr>
        </p:nvSpPr>
        <p:spPr>
          <a:xfrm>
            <a:off x="6172578" y="3315400"/>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7" name="Google Shape;1787;p22"/>
          <p:cNvSpPr txBox="1">
            <a:spLocks noGrp="1"/>
          </p:cNvSpPr>
          <p:nvPr>
            <p:ph type="subTitle" idx="7"/>
          </p:nvPr>
        </p:nvSpPr>
        <p:spPr>
          <a:xfrm>
            <a:off x="6049428"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3" name="Google Shape;1853;p22"/>
          <p:cNvSpPr txBox="1">
            <a:spLocks noGrp="1"/>
          </p:cNvSpPr>
          <p:nvPr>
            <p:ph type="title" idx="8"/>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7">
    <p:spTree>
      <p:nvGrpSpPr>
        <p:cNvPr id="1" name="Shape 1854"/>
        <p:cNvGrpSpPr/>
        <p:nvPr/>
      </p:nvGrpSpPr>
      <p:grpSpPr>
        <a:xfrm>
          <a:off x="0" y="0"/>
          <a:ext cx="0" cy="0"/>
          <a:chOff x="0" y="0"/>
          <a:chExt cx="0" cy="0"/>
        </a:xfrm>
      </p:grpSpPr>
      <p:grpSp>
        <p:nvGrpSpPr>
          <p:cNvPr id="1855" name="Google Shape;1855;p23"/>
          <p:cNvGrpSpPr/>
          <p:nvPr/>
        </p:nvGrpSpPr>
        <p:grpSpPr>
          <a:xfrm>
            <a:off x="-24" y="-27"/>
            <a:ext cx="9143711" cy="5143338"/>
            <a:chOff x="597550" y="708125"/>
            <a:chExt cx="6449225" cy="4193850"/>
          </a:xfrm>
        </p:grpSpPr>
        <p:sp>
          <p:nvSpPr>
            <p:cNvPr id="1856" name="Google Shape;1856;p2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2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95" name="Google Shape;1895;p23"/>
          <p:cNvSpPr txBox="1">
            <a:spLocks noGrp="1"/>
          </p:cNvSpPr>
          <p:nvPr>
            <p:ph type="title" idx="2"/>
          </p:nvPr>
        </p:nvSpPr>
        <p:spPr>
          <a:xfrm>
            <a:off x="2152068" y="151281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6" name="Google Shape;1896;p23"/>
          <p:cNvSpPr txBox="1">
            <a:spLocks noGrp="1"/>
          </p:cNvSpPr>
          <p:nvPr>
            <p:ph type="subTitle" idx="1"/>
          </p:nvPr>
        </p:nvSpPr>
        <p:spPr>
          <a:xfrm>
            <a:off x="1992918" y="19113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7" name="Google Shape;1897;p23"/>
          <p:cNvSpPr txBox="1">
            <a:spLocks noGrp="1"/>
          </p:cNvSpPr>
          <p:nvPr>
            <p:ph type="title" idx="3"/>
          </p:nvPr>
        </p:nvSpPr>
        <p:spPr>
          <a:xfrm>
            <a:off x="2152068" y="2624681"/>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8" name="Google Shape;1898;p23"/>
          <p:cNvSpPr txBox="1">
            <a:spLocks noGrp="1"/>
          </p:cNvSpPr>
          <p:nvPr>
            <p:ph type="subTitle" idx="4"/>
          </p:nvPr>
        </p:nvSpPr>
        <p:spPr>
          <a:xfrm>
            <a:off x="1992918" y="301902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9" name="Google Shape;1899;p23"/>
          <p:cNvSpPr txBox="1">
            <a:spLocks noGrp="1"/>
          </p:cNvSpPr>
          <p:nvPr>
            <p:ph type="title" idx="5"/>
          </p:nvPr>
        </p:nvSpPr>
        <p:spPr>
          <a:xfrm>
            <a:off x="6055343" y="2624681"/>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0" name="Google Shape;1900;p23"/>
          <p:cNvSpPr txBox="1">
            <a:spLocks noGrp="1"/>
          </p:cNvSpPr>
          <p:nvPr>
            <p:ph type="subTitle" idx="6"/>
          </p:nvPr>
        </p:nvSpPr>
        <p:spPr>
          <a:xfrm>
            <a:off x="5896193" y="3019032"/>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1" name="Google Shape;1901;p23"/>
          <p:cNvSpPr txBox="1">
            <a:spLocks noGrp="1"/>
          </p:cNvSpPr>
          <p:nvPr>
            <p:ph type="title" idx="7"/>
          </p:nvPr>
        </p:nvSpPr>
        <p:spPr>
          <a:xfrm>
            <a:off x="6055343" y="151281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2" name="Google Shape;1902;p23"/>
          <p:cNvSpPr txBox="1">
            <a:spLocks noGrp="1"/>
          </p:cNvSpPr>
          <p:nvPr>
            <p:ph type="subTitle" idx="8"/>
          </p:nvPr>
        </p:nvSpPr>
        <p:spPr>
          <a:xfrm>
            <a:off x="5896193" y="19113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3" name="Google Shape;1903;p23"/>
          <p:cNvSpPr txBox="1">
            <a:spLocks noGrp="1"/>
          </p:cNvSpPr>
          <p:nvPr>
            <p:ph type="title" idx="9"/>
          </p:nvPr>
        </p:nvSpPr>
        <p:spPr>
          <a:xfrm>
            <a:off x="2152068" y="373318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4" name="Google Shape;1904;p23"/>
          <p:cNvSpPr txBox="1">
            <a:spLocks noGrp="1"/>
          </p:cNvSpPr>
          <p:nvPr>
            <p:ph type="subTitle" idx="13"/>
          </p:nvPr>
        </p:nvSpPr>
        <p:spPr>
          <a:xfrm>
            <a:off x="1992918" y="41266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5" name="Google Shape;1905;p23"/>
          <p:cNvSpPr txBox="1">
            <a:spLocks noGrp="1"/>
          </p:cNvSpPr>
          <p:nvPr>
            <p:ph type="title" idx="14"/>
          </p:nvPr>
        </p:nvSpPr>
        <p:spPr>
          <a:xfrm>
            <a:off x="6055343" y="373318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6" name="Google Shape;1906;p23"/>
          <p:cNvSpPr txBox="1">
            <a:spLocks noGrp="1"/>
          </p:cNvSpPr>
          <p:nvPr>
            <p:ph type="subTitle" idx="15"/>
          </p:nvPr>
        </p:nvSpPr>
        <p:spPr>
          <a:xfrm>
            <a:off x="5896193" y="4126677"/>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7" name="Google Shape;1907;p23"/>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8" name="Google Shape;1908;p23"/>
          <p:cNvGrpSpPr/>
          <p:nvPr/>
        </p:nvGrpSpPr>
        <p:grpSpPr>
          <a:xfrm rot="-5400000">
            <a:off x="-146785" y="231721"/>
            <a:ext cx="883262" cy="242091"/>
            <a:chOff x="2300350" y="2601250"/>
            <a:chExt cx="2275275" cy="623625"/>
          </a:xfrm>
        </p:grpSpPr>
        <p:sp>
          <p:nvSpPr>
            <p:cNvPr id="1909" name="Google Shape;1909;p2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23"/>
          <p:cNvGrpSpPr/>
          <p:nvPr/>
        </p:nvGrpSpPr>
        <p:grpSpPr>
          <a:xfrm>
            <a:off x="1685767" y="463191"/>
            <a:ext cx="1105976" cy="133969"/>
            <a:chOff x="8183182" y="663852"/>
            <a:chExt cx="1475028" cy="178673"/>
          </a:xfrm>
        </p:grpSpPr>
        <p:grpSp>
          <p:nvGrpSpPr>
            <p:cNvPr id="1916" name="Google Shape;1916;p23"/>
            <p:cNvGrpSpPr/>
            <p:nvPr/>
          </p:nvGrpSpPr>
          <p:grpSpPr>
            <a:xfrm>
              <a:off x="8183182" y="774425"/>
              <a:ext cx="1178025" cy="68100"/>
              <a:chOff x="2024450" y="204150"/>
              <a:chExt cx="1178025" cy="68100"/>
            </a:xfrm>
          </p:grpSpPr>
          <p:sp>
            <p:nvSpPr>
              <p:cNvPr id="1917" name="Google Shape;1917;p2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23"/>
            <p:cNvGrpSpPr/>
            <p:nvPr/>
          </p:nvGrpSpPr>
          <p:grpSpPr>
            <a:xfrm>
              <a:off x="8480185" y="663852"/>
              <a:ext cx="1178025" cy="68100"/>
              <a:chOff x="2024450" y="204150"/>
              <a:chExt cx="1178025" cy="68100"/>
            </a:xfrm>
          </p:grpSpPr>
          <p:sp>
            <p:nvSpPr>
              <p:cNvPr id="1928" name="Google Shape;1928;p2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8" name="Google Shape;1938;p23"/>
          <p:cNvSpPr/>
          <p:nvPr/>
        </p:nvSpPr>
        <p:spPr>
          <a:xfrm flipH="1">
            <a:off x="8167370" y="756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flipH="1">
            <a:off x="7864270" y="4769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0" name="Google Shape;1940;p23"/>
          <p:cNvGrpSpPr/>
          <p:nvPr/>
        </p:nvGrpSpPr>
        <p:grpSpPr>
          <a:xfrm rot="5400000">
            <a:off x="6864300" y="-51175"/>
            <a:ext cx="98902" cy="553090"/>
            <a:chOff x="4898850" y="4820550"/>
            <a:chExt cx="98902" cy="553090"/>
          </a:xfrm>
        </p:grpSpPr>
        <p:sp>
          <p:nvSpPr>
            <p:cNvPr id="1941" name="Google Shape;1941;p2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23"/>
          <p:cNvGrpSpPr/>
          <p:nvPr/>
        </p:nvGrpSpPr>
        <p:grpSpPr>
          <a:xfrm rot="5400000">
            <a:off x="975" y="4180500"/>
            <a:ext cx="98902" cy="553090"/>
            <a:chOff x="4898850" y="4820550"/>
            <a:chExt cx="98902" cy="553090"/>
          </a:xfrm>
        </p:grpSpPr>
        <p:sp>
          <p:nvSpPr>
            <p:cNvPr id="1947" name="Google Shape;1947;p2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23"/>
          <p:cNvGrpSpPr/>
          <p:nvPr/>
        </p:nvGrpSpPr>
        <p:grpSpPr>
          <a:xfrm flipH="1">
            <a:off x="-799254" y="4748605"/>
            <a:ext cx="1823016" cy="196994"/>
            <a:chOff x="7857346" y="4002005"/>
            <a:chExt cx="1823016" cy="196994"/>
          </a:xfrm>
        </p:grpSpPr>
        <p:sp>
          <p:nvSpPr>
            <p:cNvPr id="1953" name="Google Shape;1953;p2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23"/>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23"/>
          <p:cNvGrpSpPr/>
          <p:nvPr/>
        </p:nvGrpSpPr>
        <p:grpSpPr>
          <a:xfrm rot="5400000">
            <a:off x="8520259" y="4079074"/>
            <a:ext cx="302065" cy="1520982"/>
            <a:chOff x="-108754" y="2690919"/>
            <a:chExt cx="302065" cy="1520982"/>
          </a:xfrm>
        </p:grpSpPr>
        <p:sp>
          <p:nvSpPr>
            <p:cNvPr id="1958" name="Google Shape;1958;p2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23"/>
          <p:cNvGrpSpPr/>
          <p:nvPr/>
        </p:nvGrpSpPr>
        <p:grpSpPr>
          <a:xfrm>
            <a:off x="3945551" y="4775319"/>
            <a:ext cx="1252897" cy="51000"/>
            <a:chOff x="2915381" y="4104819"/>
            <a:chExt cx="1252897" cy="51000"/>
          </a:xfrm>
        </p:grpSpPr>
        <p:sp>
          <p:nvSpPr>
            <p:cNvPr id="1964" name="Google Shape;1964;p2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BLANK_15">
    <p:spTree>
      <p:nvGrpSpPr>
        <p:cNvPr id="1"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4"/>
            <p:cNvSpPr/>
            <p:nvPr/>
          </p:nvSpPr>
          <p:spPr>
            <a:xfrm>
              <a:off x="-1136692" y="3592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24"/>
          <p:cNvSpPr txBox="1">
            <a:spLocks noGrp="1"/>
          </p:cNvSpPr>
          <p:nvPr>
            <p:ph type="title"/>
          </p:nvPr>
        </p:nvSpPr>
        <p:spPr>
          <a:xfrm>
            <a:off x="713100" y="539400"/>
            <a:ext cx="77178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BLANK_14">
    <p:spTree>
      <p:nvGrpSpPr>
        <p:cNvPr id="1"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25"/>
          <p:cNvSpPr txBox="1">
            <a:spLocks noGrp="1"/>
          </p:cNvSpPr>
          <p:nvPr>
            <p:ph type="title"/>
          </p:nvPr>
        </p:nvSpPr>
        <p:spPr>
          <a:xfrm>
            <a:off x="713100" y="539400"/>
            <a:ext cx="7717800" cy="572700"/>
          </a:xfrm>
          <a:prstGeom prst="rect">
            <a:avLst/>
          </a:prstGeom>
          <a:effectLst>
            <a:outerShdw blurRad="85725" algn="bl" rotWithShape="0">
              <a:schemeClr val="accent2">
                <a:alpha val="41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1">
    <p:spTree>
      <p:nvGrpSpPr>
        <p:cNvPr id="1" name="Shape 2220"/>
        <p:cNvGrpSpPr/>
        <p:nvPr/>
      </p:nvGrpSpPr>
      <p:grpSpPr>
        <a:xfrm>
          <a:off x="0" y="0"/>
          <a:ext cx="0" cy="0"/>
          <a:chOff x="0" y="0"/>
          <a:chExt cx="0" cy="0"/>
        </a:xfrm>
      </p:grpSpPr>
      <p:grpSp>
        <p:nvGrpSpPr>
          <p:cNvPr id="2221" name="Google Shape;2221;p26"/>
          <p:cNvGrpSpPr/>
          <p:nvPr/>
        </p:nvGrpSpPr>
        <p:grpSpPr>
          <a:xfrm>
            <a:off x="-24" y="-27"/>
            <a:ext cx="9143711" cy="5143338"/>
            <a:chOff x="597550" y="708125"/>
            <a:chExt cx="6449225" cy="4193850"/>
          </a:xfrm>
        </p:grpSpPr>
        <p:sp>
          <p:nvSpPr>
            <p:cNvPr id="2222" name="Google Shape;2222;p2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2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61" name="Google Shape;2261;p26"/>
          <p:cNvSpPr txBox="1">
            <a:spLocks noGrp="1"/>
          </p:cNvSpPr>
          <p:nvPr>
            <p:ph type="title" idx="2"/>
          </p:nvPr>
        </p:nvSpPr>
        <p:spPr>
          <a:xfrm>
            <a:off x="84127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2" name="Google Shape;2262;p26"/>
          <p:cNvSpPr txBox="1">
            <a:spLocks noGrp="1"/>
          </p:cNvSpPr>
          <p:nvPr>
            <p:ph type="subTitle" idx="1"/>
          </p:nvPr>
        </p:nvSpPr>
        <p:spPr>
          <a:xfrm>
            <a:off x="84127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3" name="Google Shape;2263;p26"/>
          <p:cNvSpPr txBox="1">
            <a:spLocks noGrp="1"/>
          </p:cNvSpPr>
          <p:nvPr>
            <p:ph type="title" idx="3" hasCustomPrompt="1"/>
          </p:nvPr>
        </p:nvSpPr>
        <p:spPr>
          <a:xfrm>
            <a:off x="74482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4" name="Google Shape;2264;p26"/>
          <p:cNvSpPr txBox="1">
            <a:spLocks noGrp="1"/>
          </p:cNvSpPr>
          <p:nvPr>
            <p:ph type="title" idx="4"/>
          </p:nvPr>
        </p:nvSpPr>
        <p:spPr>
          <a:xfrm>
            <a:off x="3551593" y="2972975"/>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5" name="Google Shape;2265;p26"/>
          <p:cNvSpPr txBox="1">
            <a:spLocks noGrp="1"/>
          </p:cNvSpPr>
          <p:nvPr>
            <p:ph type="subTitle" idx="5"/>
          </p:nvPr>
        </p:nvSpPr>
        <p:spPr>
          <a:xfrm>
            <a:off x="3551593" y="3381574"/>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6" name="Google Shape;2266;p26"/>
          <p:cNvSpPr txBox="1">
            <a:spLocks noGrp="1"/>
          </p:cNvSpPr>
          <p:nvPr>
            <p:ph type="title" idx="6" hasCustomPrompt="1"/>
          </p:nvPr>
        </p:nvSpPr>
        <p:spPr>
          <a:xfrm>
            <a:off x="3455143" y="2030134"/>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7" name="Google Shape;2267;p26"/>
          <p:cNvSpPr txBox="1">
            <a:spLocks noGrp="1"/>
          </p:cNvSpPr>
          <p:nvPr>
            <p:ph type="title" idx="7"/>
          </p:nvPr>
        </p:nvSpPr>
        <p:spPr>
          <a:xfrm>
            <a:off x="626192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8" name="Google Shape;2268;p26"/>
          <p:cNvSpPr txBox="1">
            <a:spLocks noGrp="1"/>
          </p:cNvSpPr>
          <p:nvPr>
            <p:ph type="subTitle" idx="8"/>
          </p:nvPr>
        </p:nvSpPr>
        <p:spPr>
          <a:xfrm>
            <a:off x="626192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9" name="Google Shape;2269;p26"/>
          <p:cNvSpPr txBox="1">
            <a:spLocks noGrp="1"/>
          </p:cNvSpPr>
          <p:nvPr>
            <p:ph type="title" idx="9" hasCustomPrompt="1"/>
          </p:nvPr>
        </p:nvSpPr>
        <p:spPr>
          <a:xfrm>
            <a:off x="616547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270" name="Google Shape;2270;p26"/>
          <p:cNvGrpSpPr/>
          <p:nvPr/>
        </p:nvGrpSpPr>
        <p:grpSpPr>
          <a:xfrm>
            <a:off x="-11" y="4335989"/>
            <a:ext cx="1284435" cy="5868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9" name="Google Shape;2279;p26"/>
          <p:cNvGrpSpPr/>
          <p:nvPr/>
        </p:nvGrpSpPr>
        <p:grpSpPr>
          <a:xfrm>
            <a:off x="1398057" y="-114308"/>
            <a:ext cx="1520982" cy="302065"/>
            <a:chOff x="5642557" y="-150670"/>
            <a:chExt cx="1520982" cy="302065"/>
          </a:xfrm>
        </p:grpSpPr>
        <p:sp>
          <p:nvSpPr>
            <p:cNvPr id="2280" name="Google Shape;2280;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26"/>
          <p:cNvGrpSpPr/>
          <p:nvPr/>
        </p:nvGrpSpPr>
        <p:grpSpPr>
          <a:xfrm rot="5400000">
            <a:off x="85100" y="1523550"/>
            <a:ext cx="98902" cy="553090"/>
            <a:chOff x="4898850" y="4820550"/>
            <a:chExt cx="98902" cy="553090"/>
          </a:xfrm>
        </p:grpSpPr>
        <p:sp>
          <p:nvSpPr>
            <p:cNvPr id="2286" name="Google Shape;2286;p2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26"/>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26"/>
          <p:cNvGrpSpPr/>
          <p:nvPr/>
        </p:nvGrpSpPr>
        <p:grpSpPr>
          <a:xfrm>
            <a:off x="7812807" y="883512"/>
            <a:ext cx="1520982" cy="302065"/>
            <a:chOff x="5642557" y="-150670"/>
            <a:chExt cx="1520982" cy="302065"/>
          </a:xfrm>
        </p:grpSpPr>
        <p:sp>
          <p:nvSpPr>
            <p:cNvPr id="2296" name="Google Shape;2296;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26"/>
          <p:cNvGrpSpPr/>
          <p:nvPr/>
        </p:nvGrpSpPr>
        <p:grpSpPr>
          <a:xfrm rot="5400000">
            <a:off x="8520259" y="3926674"/>
            <a:ext cx="302065" cy="1520982"/>
            <a:chOff x="-108754" y="2690919"/>
            <a:chExt cx="302065" cy="1520982"/>
          </a:xfrm>
        </p:grpSpPr>
        <p:sp>
          <p:nvSpPr>
            <p:cNvPr id="2302" name="Google Shape;2302;p2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2">
    <p:spTree>
      <p:nvGrpSpPr>
        <p:cNvPr id="1"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27"/>
          <p:cNvSpPr txBox="1">
            <a:spLocks noGrp="1"/>
          </p:cNvSpPr>
          <p:nvPr>
            <p:ph type="title"/>
          </p:nvPr>
        </p:nvSpPr>
        <p:spPr>
          <a:xfrm>
            <a:off x="2335650" y="758125"/>
            <a:ext cx="4472700" cy="9555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48" name="Google Shape;2348;p27"/>
          <p:cNvSpPr txBox="1">
            <a:spLocks noGrp="1"/>
          </p:cNvSpPr>
          <p:nvPr>
            <p:ph type="subTitle" idx="1"/>
          </p:nvPr>
        </p:nvSpPr>
        <p:spPr>
          <a:xfrm>
            <a:off x="2335650" y="1775000"/>
            <a:ext cx="4472700" cy="10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9" name="Google Shape;2349;p27"/>
          <p:cNvSpPr txBox="1"/>
          <p:nvPr/>
        </p:nvSpPr>
        <p:spPr>
          <a:xfrm>
            <a:off x="2532450" y="3327757"/>
            <a:ext cx="40791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chemeClr val="accent2"/>
                </a:solidFill>
                <a:latin typeface="PT Sans" panose="020B0503020203020204"/>
                <a:ea typeface="PT Sans" panose="020B0503020203020204"/>
                <a:cs typeface="PT Sans" panose="020B0503020203020204"/>
                <a:sym typeface="PT Sans" panose="020B0503020203020204"/>
              </a:rPr>
              <a:t>Credits:</a:t>
            </a:r>
            <a:r>
              <a:rPr lang="en-GB" sz="1200">
                <a:solidFill>
                  <a:schemeClr val="accent2"/>
                </a:solidFill>
                <a:latin typeface="PT Sans" panose="020B0503020203020204"/>
                <a:ea typeface="PT Sans" panose="020B0503020203020204"/>
                <a:cs typeface="PT Sans" panose="020B0503020203020204"/>
                <a:sym typeface="PT Sans" panose="020B0503020203020204"/>
              </a:rPr>
              <a:t> </a:t>
            </a:r>
            <a:r>
              <a:rPr lang="en-GB" sz="1200">
                <a:solidFill>
                  <a:schemeClr val="lt1"/>
                </a:solidFill>
                <a:latin typeface="PT Sans" panose="020B0503020203020204"/>
                <a:ea typeface="PT Sans" panose="020B0503020203020204"/>
                <a:cs typeface="PT Sans" panose="020B0503020203020204"/>
                <a:sym typeface="PT Sans" panose="020B0503020203020204"/>
              </a:rPr>
              <a:t>This presentation template was created by </a:t>
            </a:r>
            <a:r>
              <a:rPr lang="en-GB" sz="1200" b="1">
                <a:solidFill>
                  <a:schemeClr val="accent2"/>
                </a:solidFill>
                <a:uFill>
                  <a:noFill/>
                </a:uFill>
                <a:latin typeface="PT Sans" panose="020B0503020203020204"/>
                <a:ea typeface="PT Sans" panose="020B0503020203020204"/>
                <a:cs typeface="PT Sans" panose="020B0503020203020204"/>
                <a:sym typeface="PT Sans" panose="020B0503020203020204"/>
                <a:hlinkClick r:id="rId2"/>
              </a:rPr>
              <a:t>Slidesgo</a:t>
            </a:r>
            <a:r>
              <a:rPr lang="en-GB" sz="1200">
                <a:solidFill>
                  <a:schemeClr val="lt1"/>
                </a:solidFill>
                <a:latin typeface="PT Sans" panose="020B0503020203020204"/>
                <a:ea typeface="PT Sans" panose="020B0503020203020204"/>
                <a:cs typeface="PT Sans" panose="020B0503020203020204"/>
                <a:sym typeface="PT Sans" panose="020B0503020203020204"/>
              </a:rPr>
              <a:t>, including icons by </a:t>
            </a:r>
            <a:r>
              <a:rPr lang="en-GB" sz="1200" b="1">
                <a:solidFill>
                  <a:schemeClr val="accent2"/>
                </a:solidFill>
                <a:uFill>
                  <a:noFill/>
                </a:uFill>
                <a:latin typeface="PT Sans" panose="020B0503020203020204"/>
                <a:ea typeface="PT Sans" panose="020B0503020203020204"/>
                <a:cs typeface="PT Sans" panose="020B0503020203020204"/>
                <a:sym typeface="PT Sans" panose="020B0503020203020204"/>
                <a:hlinkClick r:id="rId3"/>
              </a:rPr>
              <a:t>Flaticon</a:t>
            </a:r>
            <a:r>
              <a:rPr lang="en-GB" sz="1200">
                <a:solidFill>
                  <a:schemeClr val="lt1"/>
                </a:solidFill>
                <a:latin typeface="PT Sans" panose="020B0503020203020204"/>
                <a:ea typeface="PT Sans" panose="020B0503020203020204"/>
                <a:cs typeface="PT Sans" panose="020B0503020203020204"/>
                <a:sym typeface="PT Sans" panose="020B0503020203020204"/>
              </a:rPr>
              <a:t>, infographics &amp; images by </a:t>
            </a:r>
            <a:r>
              <a:rPr lang="en-GB" sz="1200" b="1">
                <a:solidFill>
                  <a:schemeClr val="accent2"/>
                </a:solidFill>
                <a:uFill>
                  <a:noFill/>
                </a:uFill>
                <a:latin typeface="PT Sans" panose="020B0503020203020204"/>
                <a:ea typeface="PT Sans" panose="020B0503020203020204"/>
                <a:cs typeface="PT Sans" panose="020B0503020203020204"/>
                <a:sym typeface="PT Sans" panose="020B0503020203020204"/>
                <a:hlinkClick r:id="rId4"/>
              </a:rPr>
              <a:t>Freepik</a:t>
            </a:r>
            <a:endParaRPr sz="1200">
              <a:solidFill>
                <a:schemeClr val="lt1"/>
              </a:solidFill>
              <a:latin typeface="PT Sans" panose="020B0503020203020204"/>
              <a:ea typeface="PT Sans" panose="020B0503020203020204"/>
              <a:cs typeface="PT Sans" panose="020B0503020203020204"/>
              <a:sym typeface="PT Sans" panose="020B0503020203020204"/>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7"/>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3" name="Google Shape;2403;p27"/>
          <p:cNvSpPr/>
          <p:nvPr/>
        </p:nvSpPr>
        <p:spPr>
          <a:xfrm rot="10800000">
            <a:off x="8027645" y="21741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0" name="Google Shape;270;p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71" name="Google Shape;271;p4"/>
          <p:cNvGrpSpPr/>
          <p:nvPr/>
        </p:nvGrpSpPr>
        <p:grpSpPr>
          <a:xfrm rot="5400000" flipH="1">
            <a:off x="7845446" y="144030"/>
            <a:ext cx="1823016" cy="296643"/>
            <a:chOff x="7857346" y="3902355"/>
            <a:chExt cx="1823016" cy="296643"/>
          </a:xfrm>
        </p:grpSpPr>
        <p:sp>
          <p:nvSpPr>
            <p:cNvPr id="272" name="Google Shape;272;p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6" name="Google Shape;306;p4"/>
          <p:cNvSpPr/>
          <p:nvPr/>
        </p:nvSpPr>
        <p:spPr>
          <a:xfrm>
            <a:off x="-1568655" y="3363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49" name="Google Shape;349;p5"/>
          <p:cNvSpPr txBox="1">
            <a:spLocks noGrp="1"/>
          </p:cNvSpPr>
          <p:nvPr>
            <p:ph type="title" idx="2"/>
          </p:nvPr>
        </p:nvSpPr>
        <p:spPr>
          <a:xfrm>
            <a:off x="1540500"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0" name="Google Shape;350;p5"/>
          <p:cNvSpPr txBox="1">
            <a:spLocks noGrp="1"/>
          </p:cNvSpPr>
          <p:nvPr>
            <p:ph type="subTitle" idx="1"/>
          </p:nvPr>
        </p:nvSpPr>
        <p:spPr>
          <a:xfrm>
            <a:off x="1540500" y="3299259"/>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5"/>
          <p:cNvSpPr txBox="1">
            <a:spLocks noGrp="1"/>
          </p:cNvSpPr>
          <p:nvPr>
            <p:ph type="title" idx="3"/>
          </p:nvPr>
        </p:nvSpPr>
        <p:spPr>
          <a:xfrm>
            <a:off x="4987075"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2" name="Google Shape;352;p5"/>
          <p:cNvSpPr txBox="1">
            <a:spLocks noGrp="1"/>
          </p:cNvSpPr>
          <p:nvPr>
            <p:ph type="subTitle" idx="4"/>
          </p:nvPr>
        </p:nvSpPr>
        <p:spPr>
          <a:xfrm>
            <a:off x="4987075" y="3299258"/>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5"/>
          <p:cNvGrpSpPr/>
          <p:nvPr/>
        </p:nvGrpSpPr>
        <p:grpSpPr>
          <a:xfrm rot="5400000" flipH="1">
            <a:off x="-531622" y="163274"/>
            <a:ext cx="1823016" cy="296643"/>
            <a:chOff x="7857346" y="3902355"/>
            <a:chExt cx="1823016" cy="296643"/>
          </a:xfrm>
        </p:grpSpPr>
        <p:sp>
          <p:nvSpPr>
            <p:cNvPr id="368" name="Google Shape;368;p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5"/>
          <p:cNvSpPr/>
          <p:nvPr/>
        </p:nvSpPr>
        <p:spPr>
          <a:xfrm rot="5400000" flipH="1">
            <a:off x="8198089" y="410275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5"/>
          <p:cNvGrpSpPr/>
          <p:nvPr/>
        </p:nvGrpSpPr>
        <p:grpSpPr>
          <a:xfrm rot="10800000" flipH="1">
            <a:off x="8250449" y="4623928"/>
            <a:ext cx="883262" cy="242091"/>
            <a:chOff x="2300350" y="2601250"/>
            <a:chExt cx="2275275" cy="623625"/>
          </a:xfrm>
        </p:grpSpPr>
        <p:sp>
          <p:nvSpPr>
            <p:cNvPr id="402" name="Google Shape;402;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6"/>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7"/>
          <p:cNvSpPr txBox="1">
            <a:spLocks noGrp="1"/>
          </p:cNvSpPr>
          <p:nvPr>
            <p:ph type="title"/>
          </p:nvPr>
        </p:nvSpPr>
        <p:spPr>
          <a:xfrm>
            <a:off x="4433200" y="1945637"/>
            <a:ext cx="399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3" name="Google Shape;533;p7"/>
          <p:cNvSpPr txBox="1">
            <a:spLocks noGrp="1"/>
          </p:cNvSpPr>
          <p:nvPr>
            <p:ph type="subTitle" idx="1"/>
          </p:nvPr>
        </p:nvSpPr>
        <p:spPr>
          <a:xfrm>
            <a:off x="4433200" y="2519285"/>
            <a:ext cx="3997800" cy="7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7"/>
          <p:cNvSpPr/>
          <p:nvPr/>
        </p:nvSpPr>
        <p:spPr>
          <a:xfrm rot="5400000">
            <a:off x="5514970" y="-3900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rot="5400000">
            <a:off x="5794270" y="-869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4"/>
        <p:cNvGrpSpPr/>
        <p:nvPr/>
      </p:nvGrpSpPr>
      <p:grpSpPr>
        <a:xfrm>
          <a:off x="0" y="0"/>
          <a:ext cx="0" cy="0"/>
          <a:chOff x="0" y="0"/>
          <a:chExt cx="0" cy="0"/>
        </a:xfrm>
      </p:grpSpPr>
      <p:grpSp>
        <p:nvGrpSpPr>
          <p:cNvPr id="585" name="Google Shape;585;p8"/>
          <p:cNvGrpSpPr/>
          <p:nvPr/>
        </p:nvGrpSpPr>
        <p:grpSpPr>
          <a:xfrm>
            <a:off x="-24" y="-27"/>
            <a:ext cx="9143711" cy="5143338"/>
            <a:chOff x="597550" y="708125"/>
            <a:chExt cx="6449225" cy="4193850"/>
          </a:xfrm>
        </p:grpSpPr>
        <p:sp>
          <p:nvSpPr>
            <p:cNvPr id="586" name="Google Shape;586;p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8"/>
          <p:cNvSpPr txBox="1">
            <a:spLocks noGrp="1"/>
          </p:cNvSpPr>
          <p:nvPr>
            <p:ph type="title"/>
          </p:nvPr>
        </p:nvSpPr>
        <p:spPr>
          <a:xfrm>
            <a:off x="1182000" y="1320700"/>
            <a:ext cx="6780000" cy="25236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5" name="Google Shape;625;p8"/>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8"/>
          <p:cNvGrpSpPr/>
          <p:nvPr/>
        </p:nvGrpSpPr>
        <p:grpSpPr>
          <a:xfrm>
            <a:off x="-1414555" y="2830129"/>
            <a:ext cx="2297800" cy="347400"/>
            <a:chOff x="-1414555" y="2830129"/>
            <a:chExt cx="2297800" cy="347400"/>
          </a:xfrm>
        </p:grpSpPr>
        <p:sp>
          <p:nvSpPr>
            <p:cNvPr id="627" name="Google Shape;627;p8"/>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8"/>
          <p:cNvGrpSpPr/>
          <p:nvPr/>
        </p:nvGrpSpPr>
        <p:grpSpPr>
          <a:xfrm>
            <a:off x="8059521" y="3662080"/>
            <a:ext cx="1823016" cy="196994"/>
            <a:chOff x="7857346" y="4002005"/>
            <a:chExt cx="1823016" cy="196994"/>
          </a:xfrm>
        </p:grpSpPr>
        <p:sp>
          <p:nvSpPr>
            <p:cNvPr id="630" name="Google Shape;630;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8"/>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8"/>
          <p:cNvGrpSpPr/>
          <p:nvPr/>
        </p:nvGrpSpPr>
        <p:grpSpPr>
          <a:xfrm rot="-5400000" flipH="1">
            <a:off x="3660496" y="4907217"/>
            <a:ext cx="1823016" cy="296643"/>
            <a:chOff x="7857346" y="3902355"/>
            <a:chExt cx="1823016" cy="296643"/>
          </a:xfrm>
        </p:grpSpPr>
        <p:sp>
          <p:nvSpPr>
            <p:cNvPr id="635" name="Google Shape;635;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8"/>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8"/>
          <p:cNvGrpSpPr/>
          <p:nvPr/>
        </p:nvGrpSpPr>
        <p:grpSpPr>
          <a:xfrm>
            <a:off x="7812807" y="1533337"/>
            <a:ext cx="1520982" cy="302065"/>
            <a:chOff x="5642557" y="-150670"/>
            <a:chExt cx="1520982" cy="302065"/>
          </a:xfrm>
        </p:grpSpPr>
        <p:sp>
          <p:nvSpPr>
            <p:cNvPr id="645" name="Google Shape;645;p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8"/>
          <p:cNvGrpSpPr/>
          <p:nvPr/>
        </p:nvGrpSpPr>
        <p:grpSpPr>
          <a:xfrm rot="5400000">
            <a:off x="424642" y="3926674"/>
            <a:ext cx="302065" cy="1520982"/>
            <a:chOff x="-108754" y="2690919"/>
            <a:chExt cx="302065" cy="1520982"/>
          </a:xfrm>
        </p:grpSpPr>
        <p:sp>
          <p:nvSpPr>
            <p:cNvPr id="651" name="Google Shape;651;p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8"/>
          <p:cNvSpPr/>
          <p:nvPr/>
        </p:nvSpPr>
        <p:spPr>
          <a:xfrm rot="-5400000" flipH="1">
            <a:off x="1059557"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8"/>
          <p:cNvGrpSpPr/>
          <p:nvPr/>
        </p:nvGrpSpPr>
        <p:grpSpPr>
          <a:xfrm>
            <a:off x="8327763" y="172353"/>
            <a:ext cx="883262" cy="242091"/>
            <a:chOff x="2300350" y="2601250"/>
            <a:chExt cx="2275275" cy="623625"/>
          </a:xfrm>
        </p:grpSpPr>
        <p:sp>
          <p:nvSpPr>
            <p:cNvPr id="658" name="Google Shape;658;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8"/>
          <p:cNvGrpSpPr/>
          <p:nvPr/>
        </p:nvGrpSpPr>
        <p:grpSpPr>
          <a:xfrm flipH="1">
            <a:off x="-248008" y="1713528"/>
            <a:ext cx="883262" cy="242091"/>
            <a:chOff x="2300350" y="2601250"/>
            <a:chExt cx="2275275" cy="623625"/>
          </a:xfrm>
        </p:grpSpPr>
        <p:sp>
          <p:nvSpPr>
            <p:cNvPr id="665" name="Google Shape;665;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8"/>
          <p:cNvGrpSpPr/>
          <p:nvPr/>
        </p:nvGrpSpPr>
        <p:grpSpPr>
          <a:xfrm rot="-5400000">
            <a:off x="3666586" y="-57798"/>
            <a:ext cx="1823016" cy="296643"/>
            <a:chOff x="7857346" y="3902355"/>
            <a:chExt cx="1823016" cy="296643"/>
          </a:xfrm>
        </p:grpSpPr>
        <p:sp>
          <p:nvSpPr>
            <p:cNvPr id="672" name="Google Shape;672;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9"/>
          <p:cNvSpPr txBox="1">
            <a:spLocks noGrp="1"/>
          </p:cNvSpPr>
          <p:nvPr>
            <p:ph type="subTitle" idx="1"/>
          </p:nvPr>
        </p:nvSpPr>
        <p:spPr>
          <a:xfrm>
            <a:off x="2399850" y="2366051"/>
            <a:ext cx="4344300" cy="106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9" name="Google Shape;719;p9"/>
          <p:cNvSpPr txBox="1">
            <a:spLocks noGrp="1"/>
          </p:cNvSpPr>
          <p:nvPr>
            <p:ph type="title"/>
          </p:nvPr>
        </p:nvSpPr>
        <p:spPr>
          <a:xfrm>
            <a:off x="2399850" y="1723050"/>
            <a:ext cx="43443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9"/>
          <p:cNvSpPr/>
          <p:nvPr/>
        </p:nvSpPr>
        <p:spPr>
          <a:xfrm rot="5400000">
            <a:off x="1495470"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
          <p:cNvSpPr/>
          <p:nvPr/>
        </p:nvSpPr>
        <p:spPr>
          <a:xfrm rot="5400000">
            <a:off x="1774770"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1111455" y="3439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9"/>
          <p:cNvGrpSpPr/>
          <p:nvPr/>
        </p:nvGrpSpPr>
        <p:grpSpPr>
          <a:xfrm rot="10800000" flipH="1">
            <a:off x="7918521" y="1923880"/>
            <a:ext cx="1823016" cy="296643"/>
            <a:chOff x="7857346" y="3902355"/>
            <a:chExt cx="1823016" cy="296643"/>
          </a:xfrm>
        </p:grpSpPr>
        <p:sp>
          <p:nvSpPr>
            <p:cNvPr id="741" name="Google Shape;741;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80"/>
        <p:cNvGrpSpPr/>
        <p:nvPr/>
      </p:nvGrpSpPr>
      <p:grpSpPr>
        <a:xfrm>
          <a:off x="0" y="0"/>
          <a:ext cx="0" cy="0"/>
          <a:chOff x="0" y="0"/>
          <a:chExt cx="0" cy="0"/>
        </a:xfrm>
      </p:grpSpPr>
      <p:sp>
        <p:nvSpPr>
          <p:cNvPr id="781" name="Google Shape;781;p10"/>
          <p:cNvSpPr txBox="1">
            <a:spLocks noGrp="1"/>
          </p:cNvSpPr>
          <p:nvPr>
            <p:ph type="body" idx="1"/>
          </p:nvPr>
        </p:nvSpPr>
        <p:spPr>
          <a:xfrm>
            <a:off x="1109550" y="4079027"/>
            <a:ext cx="6924900" cy="4497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400" b="1">
                <a:latin typeface="Exo"/>
                <a:ea typeface="Exo"/>
                <a:cs typeface="Exo"/>
                <a:sym typeface="Exo"/>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panose="020B0503020203020204"/>
              <a:buChar char="●"/>
              <a:defRPr>
                <a:solidFill>
                  <a:schemeClr val="lt1"/>
                </a:solidFill>
                <a:latin typeface="PT Sans" panose="020B0503020203020204"/>
                <a:ea typeface="PT Sans" panose="020B0503020203020204"/>
                <a:cs typeface="PT Sans" panose="020B0503020203020204"/>
                <a:sym typeface="PT Sans" panose="020B0503020203020204"/>
              </a:defRPr>
            </a:lvl1pPr>
            <a:lvl2pPr marL="914400" lvl="1" indent="-317500">
              <a:lnSpc>
                <a:spcPct val="115000"/>
              </a:lnSpc>
              <a:spcBef>
                <a:spcPts val="0"/>
              </a:spcBef>
              <a:spcAft>
                <a:spcPts val="0"/>
              </a:spcAft>
              <a:buClr>
                <a:schemeClr val="lt1"/>
              </a:buClr>
              <a:buSzPts val="1400"/>
              <a:buFont typeface="PT Sans" panose="020B0503020203020204"/>
              <a:buChar char="○"/>
              <a:defRPr>
                <a:solidFill>
                  <a:schemeClr val="lt1"/>
                </a:solidFill>
                <a:latin typeface="PT Sans" panose="020B0503020203020204"/>
                <a:ea typeface="PT Sans" panose="020B0503020203020204"/>
                <a:cs typeface="PT Sans" panose="020B0503020203020204"/>
                <a:sym typeface="PT Sans" panose="020B0503020203020204"/>
              </a:defRPr>
            </a:lvl2pPr>
            <a:lvl3pPr marL="1371600" lvl="2" indent="-317500">
              <a:lnSpc>
                <a:spcPct val="115000"/>
              </a:lnSpc>
              <a:spcBef>
                <a:spcPts val="0"/>
              </a:spcBef>
              <a:spcAft>
                <a:spcPts val="0"/>
              </a:spcAft>
              <a:buClr>
                <a:schemeClr val="lt1"/>
              </a:buClr>
              <a:buSzPts val="1400"/>
              <a:buFont typeface="PT Sans" panose="020B0503020203020204"/>
              <a:buChar char="■"/>
              <a:defRPr>
                <a:solidFill>
                  <a:schemeClr val="lt1"/>
                </a:solidFill>
                <a:latin typeface="PT Sans" panose="020B0503020203020204"/>
                <a:ea typeface="PT Sans" panose="020B0503020203020204"/>
                <a:cs typeface="PT Sans" panose="020B0503020203020204"/>
                <a:sym typeface="PT Sans" panose="020B0503020203020204"/>
              </a:defRPr>
            </a:lvl3pPr>
            <a:lvl4pPr marL="1828800" lvl="3" indent="-317500">
              <a:lnSpc>
                <a:spcPct val="115000"/>
              </a:lnSpc>
              <a:spcBef>
                <a:spcPts val="0"/>
              </a:spcBef>
              <a:spcAft>
                <a:spcPts val="0"/>
              </a:spcAft>
              <a:buClr>
                <a:schemeClr val="lt1"/>
              </a:buClr>
              <a:buSzPts val="1400"/>
              <a:buFont typeface="PT Sans" panose="020B0503020203020204"/>
              <a:buChar char="●"/>
              <a:defRPr>
                <a:solidFill>
                  <a:schemeClr val="lt1"/>
                </a:solidFill>
                <a:latin typeface="PT Sans" panose="020B0503020203020204"/>
                <a:ea typeface="PT Sans" panose="020B0503020203020204"/>
                <a:cs typeface="PT Sans" panose="020B0503020203020204"/>
                <a:sym typeface="PT Sans" panose="020B0503020203020204"/>
              </a:defRPr>
            </a:lvl4pPr>
            <a:lvl5pPr marL="2286000" lvl="4" indent="-317500">
              <a:lnSpc>
                <a:spcPct val="115000"/>
              </a:lnSpc>
              <a:spcBef>
                <a:spcPts val="0"/>
              </a:spcBef>
              <a:spcAft>
                <a:spcPts val="0"/>
              </a:spcAft>
              <a:buClr>
                <a:schemeClr val="lt1"/>
              </a:buClr>
              <a:buSzPts val="1400"/>
              <a:buFont typeface="PT Sans" panose="020B0503020203020204"/>
              <a:buChar char="○"/>
              <a:defRPr>
                <a:solidFill>
                  <a:schemeClr val="lt1"/>
                </a:solidFill>
                <a:latin typeface="PT Sans" panose="020B0503020203020204"/>
                <a:ea typeface="PT Sans" panose="020B0503020203020204"/>
                <a:cs typeface="PT Sans" panose="020B0503020203020204"/>
                <a:sym typeface="PT Sans" panose="020B0503020203020204"/>
              </a:defRPr>
            </a:lvl5pPr>
            <a:lvl6pPr marL="2743200" lvl="5" indent="-317500">
              <a:lnSpc>
                <a:spcPct val="115000"/>
              </a:lnSpc>
              <a:spcBef>
                <a:spcPts val="0"/>
              </a:spcBef>
              <a:spcAft>
                <a:spcPts val="0"/>
              </a:spcAft>
              <a:buClr>
                <a:schemeClr val="lt1"/>
              </a:buClr>
              <a:buSzPts val="1400"/>
              <a:buFont typeface="PT Sans" panose="020B0503020203020204"/>
              <a:buChar char="■"/>
              <a:defRPr>
                <a:solidFill>
                  <a:schemeClr val="lt1"/>
                </a:solidFill>
                <a:latin typeface="PT Sans" panose="020B0503020203020204"/>
                <a:ea typeface="PT Sans" panose="020B0503020203020204"/>
                <a:cs typeface="PT Sans" panose="020B0503020203020204"/>
                <a:sym typeface="PT Sans" panose="020B0503020203020204"/>
              </a:defRPr>
            </a:lvl6pPr>
            <a:lvl7pPr marL="3200400" lvl="6" indent="-317500">
              <a:lnSpc>
                <a:spcPct val="115000"/>
              </a:lnSpc>
              <a:spcBef>
                <a:spcPts val="0"/>
              </a:spcBef>
              <a:spcAft>
                <a:spcPts val="0"/>
              </a:spcAft>
              <a:buClr>
                <a:schemeClr val="lt1"/>
              </a:buClr>
              <a:buSzPts val="1400"/>
              <a:buFont typeface="PT Sans" panose="020B0503020203020204"/>
              <a:buChar char="●"/>
              <a:defRPr>
                <a:solidFill>
                  <a:schemeClr val="lt1"/>
                </a:solidFill>
                <a:latin typeface="PT Sans" panose="020B0503020203020204"/>
                <a:ea typeface="PT Sans" panose="020B0503020203020204"/>
                <a:cs typeface="PT Sans" panose="020B0503020203020204"/>
                <a:sym typeface="PT Sans" panose="020B0503020203020204"/>
              </a:defRPr>
            </a:lvl7pPr>
            <a:lvl8pPr marL="3657600" lvl="7" indent="-317500">
              <a:lnSpc>
                <a:spcPct val="115000"/>
              </a:lnSpc>
              <a:spcBef>
                <a:spcPts val="0"/>
              </a:spcBef>
              <a:spcAft>
                <a:spcPts val="0"/>
              </a:spcAft>
              <a:buClr>
                <a:schemeClr val="lt1"/>
              </a:buClr>
              <a:buSzPts val="1400"/>
              <a:buFont typeface="PT Sans" panose="020B0503020203020204"/>
              <a:buChar char="○"/>
              <a:defRPr>
                <a:solidFill>
                  <a:schemeClr val="lt1"/>
                </a:solidFill>
                <a:latin typeface="PT Sans" panose="020B0503020203020204"/>
                <a:ea typeface="PT Sans" panose="020B0503020203020204"/>
                <a:cs typeface="PT Sans" panose="020B0503020203020204"/>
                <a:sym typeface="PT Sans" panose="020B0503020203020204"/>
              </a:defRPr>
            </a:lvl8pPr>
            <a:lvl9pPr marL="4114800" lvl="8" indent="-317500">
              <a:lnSpc>
                <a:spcPct val="115000"/>
              </a:lnSpc>
              <a:spcBef>
                <a:spcPts val="0"/>
              </a:spcBef>
              <a:spcAft>
                <a:spcPts val="0"/>
              </a:spcAft>
              <a:buClr>
                <a:schemeClr val="lt1"/>
              </a:buClr>
              <a:buSzPts val="1400"/>
              <a:buFont typeface="PT Sans" panose="020B0503020203020204"/>
              <a:buChar char="■"/>
              <a:defRPr>
                <a:solidFill>
                  <a:schemeClr val="lt1"/>
                </a:solidFill>
                <a:latin typeface="PT Sans" panose="020B0503020203020204"/>
                <a:ea typeface="PT Sans" panose="020B0503020203020204"/>
                <a:cs typeface="PT Sans" panose="020B0503020203020204"/>
                <a:sym typeface="PT Sans" panose="020B05030202030202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11.xml"/><Relationship Id="rId3" Type="http://schemas.openxmlformats.org/officeDocument/2006/relationships/image" Target="../media/image9.png"/><Relationship Id="rId7" Type="http://schemas.openxmlformats.org/officeDocument/2006/relationships/customXml" Target="../ink/ink5.xml"/><Relationship Id="rId12" Type="http://schemas.openxmlformats.org/officeDocument/2006/relationships/customXml" Target="../ink/ink10.xml"/><Relationship Id="rId17" Type="http://schemas.openxmlformats.org/officeDocument/2006/relationships/image" Target="../media/image10.png"/><Relationship Id="rId2" Type="http://schemas.openxmlformats.org/officeDocument/2006/relationships/customXml" Target="../ink/ink1.xml"/><Relationship Id="rId16" Type="http://schemas.openxmlformats.org/officeDocument/2006/relationships/customXml" Target="../ink/ink14.xml"/><Relationship Id="rId1" Type="http://schemas.openxmlformats.org/officeDocument/2006/relationships/slideLayout" Target="../slideLayouts/slideLayout11.xml"/><Relationship Id="rId6" Type="http://schemas.openxmlformats.org/officeDocument/2006/relationships/customXml" Target="../ink/ink4.xml"/><Relationship Id="rId11" Type="http://schemas.openxmlformats.org/officeDocument/2006/relationships/customXml" Target="../ink/ink9.xml"/><Relationship Id="rId5" Type="http://schemas.openxmlformats.org/officeDocument/2006/relationships/customXml" Target="../ink/ink3.xml"/><Relationship Id="rId15" Type="http://schemas.openxmlformats.org/officeDocument/2006/relationships/customXml" Target="../ink/ink13.xml"/><Relationship Id="rId10" Type="http://schemas.openxmlformats.org/officeDocument/2006/relationships/customXml" Target="../ink/ink8.xml"/><Relationship Id="rId4" Type="http://schemas.openxmlformats.org/officeDocument/2006/relationships/customXml" Target="../ink/ink2.xml"/><Relationship Id="rId9" Type="http://schemas.openxmlformats.org/officeDocument/2006/relationships/customXml" Target="../ink/ink7.xml"/><Relationship Id="rId14" Type="http://schemas.openxmlformats.org/officeDocument/2006/relationships/customXml" Target="../ink/ink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eg"/><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33"/>
          <p:cNvSpPr/>
          <p:nvPr/>
        </p:nvSpPr>
        <p:spPr>
          <a:xfrm>
            <a:off x="2130750" y="3329973"/>
            <a:ext cx="4882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3"/>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COMPLEX COMPUTING PROBLEM</a:t>
            </a:r>
            <a:endParaRPr dirty="0"/>
          </a:p>
        </p:txBody>
      </p:sp>
      <p:grpSp>
        <p:nvGrpSpPr>
          <p:cNvPr id="2661" name="Google Shape;2661;p33"/>
          <p:cNvGrpSpPr/>
          <p:nvPr/>
        </p:nvGrpSpPr>
        <p:grpSpPr>
          <a:xfrm rot="10800000">
            <a:off x="2130739" y="4336003"/>
            <a:ext cx="883262" cy="242091"/>
            <a:chOff x="2300350" y="2601250"/>
            <a:chExt cx="2275275" cy="623625"/>
          </a:xfrm>
        </p:grpSpPr>
        <p:sp>
          <p:nvSpPr>
            <p:cNvPr id="2662" name="Google Shape;2662;p3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33"/>
          <p:cNvGrpSpPr/>
          <p:nvPr/>
        </p:nvGrpSpPr>
        <p:grpSpPr>
          <a:xfrm rot="-5400000" flipH="1">
            <a:off x="3660496" y="4881980"/>
            <a:ext cx="1823016" cy="296643"/>
            <a:chOff x="7857346" y="3902355"/>
            <a:chExt cx="1823016" cy="296643"/>
          </a:xfrm>
        </p:grpSpPr>
        <p:sp>
          <p:nvSpPr>
            <p:cNvPr id="2669"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rot="5400000">
            <a:off x="2421400" y="552075"/>
            <a:ext cx="98902" cy="553090"/>
            <a:chOff x="4898850" y="4820550"/>
            <a:chExt cx="98902" cy="553090"/>
          </a:xfrm>
        </p:grpSpPr>
        <p:sp>
          <p:nvSpPr>
            <p:cNvPr id="2676" name="Google Shape;2676;p3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33"/>
          <p:cNvGrpSpPr/>
          <p:nvPr/>
        </p:nvGrpSpPr>
        <p:grpSpPr>
          <a:xfrm>
            <a:off x="4505167" y="564628"/>
            <a:ext cx="1105976" cy="133969"/>
            <a:chOff x="8183182" y="663852"/>
            <a:chExt cx="1475028" cy="178673"/>
          </a:xfrm>
        </p:grpSpPr>
        <p:grpSp>
          <p:nvGrpSpPr>
            <p:cNvPr id="2682" name="Google Shape;2682;p33"/>
            <p:cNvGrpSpPr/>
            <p:nvPr/>
          </p:nvGrpSpPr>
          <p:grpSpPr>
            <a:xfrm>
              <a:off x="8183182" y="774425"/>
              <a:ext cx="1178025" cy="68100"/>
              <a:chOff x="2024450" y="204150"/>
              <a:chExt cx="1178025" cy="68100"/>
            </a:xfrm>
          </p:grpSpPr>
          <p:sp>
            <p:nvSpPr>
              <p:cNvPr id="2683" name="Google Shape;2683;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33"/>
            <p:cNvGrpSpPr/>
            <p:nvPr/>
          </p:nvGrpSpPr>
          <p:grpSpPr>
            <a:xfrm>
              <a:off x="8480185" y="663852"/>
              <a:ext cx="1178025" cy="68100"/>
              <a:chOff x="2024450" y="204150"/>
              <a:chExt cx="1178025" cy="68100"/>
            </a:xfrm>
          </p:grpSpPr>
          <p:sp>
            <p:nvSpPr>
              <p:cNvPr id="2694" name="Google Shape;2694;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4" name="Google Shape;2704;p33"/>
          <p:cNvGrpSpPr/>
          <p:nvPr/>
        </p:nvGrpSpPr>
        <p:grpSpPr>
          <a:xfrm>
            <a:off x="5447301" y="4536119"/>
            <a:ext cx="1252897" cy="51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9" name="Google Shape;2719;p33"/>
          <p:cNvSpPr txBox="1">
            <a:spLocks noGrp="1"/>
          </p:cNvSpPr>
          <p:nvPr>
            <p:ph type="ctrTitle"/>
          </p:nvPr>
        </p:nvSpPr>
        <p:spPr>
          <a:xfrm>
            <a:off x="1317600" y="1193625"/>
            <a:ext cx="6508800" cy="17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Automated Data Analysis and Visualization in Python</a:t>
            </a:r>
            <a:endParaRPr sz="4400" dirty="0"/>
          </a:p>
        </p:txBody>
      </p:sp>
      <p:sp>
        <p:nvSpPr>
          <p:cNvPr id="3" name="TextBox 2">
            <a:extLst>
              <a:ext uri="{FF2B5EF4-FFF2-40B4-BE49-F238E27FC236}">
                <a16:creationId xmlns:a16="http://schemas.microsoft.com/office/drawing/2014/main" id="{56EDA85A-13F2-1E94-69B1-225BBA905E51}"/>
              </a:ext>
            </a:extLst>
          </p:cNvPr>
          <p:cNvSpPr txBox="1"/>
          <p:nvPr/>
        </p:nvSpPr>
        <p:spPr>
          <a:xfrm>
            <a:off x="6967426" y="3555885"/>
            <a:ext cx="3455494" cy="954107"/>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rPr>
              <a:t>ANAS KHAN 036</a:t>
            </a:r>
          </a:p>
          <a:p>
            <a:r>
              <a:rPr lang="en-US" b="1" dirty="0">
                <a:solidFill>
                  <a:schemeClr val="bg1"/>
                </a:solidFill>
                <a:effectLst>
                  <a:outerShdw blurRad="38100" dist="38100" dir="2700000" algn="tl">
                    <a:srgbClr val="000000">
                      <a:alpha val="43137"/>
                    </a:srgbClr>
                  </a:outerShdw>
                </a:effectLst>
              </a:rPr>
              <a:t>MAIMOONA SABIR 047</a:t>
            </a:r>
          </a:p>
          <a:p>
            <a:r>
              <a:rPr lang="en-US" b="1" dirty="0">
                <a:solidFill>
                  <a:schemeClr val="bg1"/>
                </a:solidFill>
                <a:effectLst>
                  <a:outerShdw blurRad="38100" dist="38100" dir="2700000" algn="tl">
                    <a:srgbClr val="000000">
                      <a:alpha val="43137"/>
                    </a:srgbClr>
                  </a:outerShdw>
                </a:effectLst>
              </a:rPr>
              <a:t>ANAS SHAH 033</a:t>
            </a:r>
          </a:p>
          <a:p>
            <a:r>
              <a:rPr lang="en-US" b="1" dirty="0">
                <a:solidFill>
                  <a:schemeClr val="bg1"/>
                </a:solidFill>
                <a:effectLst>
                  <a:outerShdw blurRad="38100" dist="38100" dir="2700000" algn="tl">
                    <a:srgbClr val="000000">
                      <a:alpha val="43137"/>
                    </a:srgbClr>
                  </a:outerShdw>
                </a:effectLst>
              </a:rPr>
              <a:t>ADIBA ROHILLA 013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24;p34"/>
          <p:cNvSpPr txBox="1"/>
          <p:nvPr/>
        </p:nvSpPr>
        <p:spPr>
          <a:xfrm>
            <a:off x="1256912" y="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effectLst>
                  <a:outerShdw blurRad="38100" dist="38100" dir="2700000" algn="tl">
                    <a:srgbClr val="000000">
                      <a:alpha val="43137"/>
                    </a:srgbClr>
                  </a:outerShdw>
                </a:effectLst>
                <a:latin typeface="Exo" charset="0"/>
              </a:rPr>
              <a:t>GRAPHIC USER INTERFACE (CHECK DATA)</a:t>
            </a:r>
          </a:p>
        </p:txBody>
      </p:sp>
      <p:pic>
        <p:nvPicPr>
          <p:cNvPr id="3" name="Picture 2">
            <a:extLst>
              <a:ext uri="{FF2B5EF4-FFF2-40B4-BE49-F238E27FC236}">
                <a16:creationId xmlns:a16="http://schemas.microsoft.com/office/drawing/2014/main" id="{F40B0BF8-AD2F-4CF1-F087-69F3271F4DDE}"/>
              </a:ext>
            </a:extLst>
          </p:cNvPr>
          <p:cNvPicPr>
            <a:picLocks noChangeAspect="1"/>
          </p:cNvPicPr>
          <p:nvPr/>
        </p:nvPicPr>
        <p:blipFill>
          <a:blip r:embed="rId2"/>
          <a:stretch>
            <a:fillRect/>
          </a:stretch>
        </p:blipFill>
        <p:spPr>
          <a:xfrm>
            <a:off x="468923" y="765570"/>
            <a:ext cx="8194429" cy="42029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3038611" y="8822"/>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SOURCE CODE</a:t>
            </a:r>
            <a:endParaRPr sz="2800" dirty="0">
              <a:solidFill>
                <a:schemeClr val="accent2"/>
              </a:solidFill>
            </a:endParaRPr>
          </a:p>
        </p:txBody>
      </p:sp>
      <p:sp>
        <p:nvSpPr>
          <p:cNvPr id="2725" name="Google Shape;2725;p34"/>
          <p:cNvSpPr txBox="1">
            <a:spLocks noGrp="1"/>
          </p:cNvSpPr>
          <p:nvPr>
            <p:ph type="body" idx="1"/>
          </p:nvPr>
        </p:nvSpPr>
        <p:spPr>
          <a:xfrm>
            <a:off x="0" y="296531"/>
            <a:ext cx="424349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050" dirty="0"/>
              <a:t>def </a:t>
            </a:r>
            <a:r>
              <a:rPr lang="en-US" sz="1050" dirty="0" err="1"/>
              <a:t>check_data</a:t>
            </a:r>
            <a:r>
              <a:rPr lang="en-US" sz="1050" dirty="0"/>
              <a:t>():</a:t>
            </a:r>
          </a:p>
          <a:p>
            <a:pPr marL="0" lvl="0" indent="0" algn="l" rtl="0">
              <a:spcBef>
                <a:spcPts val="0"/>
              </a:spcBef>
              <a:spcAft>
                <a:spcPts val="1200"/>
              </a:spcAft>
              <a:buNone/>
            </a:pPr>
            <a:r>
              <a:rPr lang="en-US" sz="1050" dirty="0"/>
              <a:t>    global </a:t>
            </a:r>
            <a:r>
              <a:rPr lang="en-US" sz="1050" dirty="0" err="1"/>
              <a:t>covid_df</a:t>
            </a:r>
            <a:endParaRPr lang="en-US" sz="1050" dirty="0"/>
          </a:p>
          <a:p>
            <a:pPr marL="0" lvl="0" indent="0" algn="l" rtl="0">
              <a:spcBef>
                <a:spcPts val="0"/>
              </a:spcBef>
              <a:spcAft>
                <a:spcPts val="1200"/>
              </a:spcAft>
              <a:buNone/>
            </a:pPr>
            <a:r>
              <a:rPr lang="en-US" sz="1050" dirty="0"/>
              <a:t>    if </a:t>
            </a:r>
            <a:r>
              <a:rPr lang="en-US" sz="1050" dirty="0" err="1"/>
              <a:t>covid_df</a:t>
            </a:r>
            <a:r>
              <a:rPr lang="en-US" sz="1050" dirty="0"/>
              <a:t> is not None:</a:t>
            </a:r>
          </a:p>
          <a:p>
            <a:pPr marL="0" lvl="0" indent="0" algn="l" rtl="0">
              <a:spcBef>
                <a:spcPts val="0"/>
              </a:spcBef>
              <a:spcAft>
                <a:spcPts val="1200"/>
              </a:spcAft>
              <a:buNone/>
            </a:pPr>
            <a:r>
              <a:rPr lang="en-US" sz="1050" dirty="0"/>
              <a:t>        </a:t>
            </a:r>
            <a:r>
              <a:rPr lang="en-US" sz="1050" dirty="0" err="1"/>
              <a:t>new_window</a:t>
            </a:r>
            <a:r>
              <a:rPr lang="en-US" sz="1050" dirty="0"/>
              <a:t> = </a:t>
            </a:r>
            <a:r>
              <a:rPr lang="en-US" sz="1050" dirty="0" err="1"/>
              <a:t>Toplevel</a:t>
            </a:r>
            <a:r>
              <a:rPr lang="en-US" sz="1050" dirty="0"/>
              <a:t>(root)</a:t>
            </a:r>
          </a:p>
          <a:p>
            <a:pPr marL="0" lvl="0" indent="0" algn="l" rtl="0">
              <a:spcBef>
                <a:spcPts val="0"/>
              </a:spcBef>
              <a:spcAft>
                <a:spcPts val="1200"/>
              </a:spcAft>
              <a:buNone/>
            </a:pPr>
            <a:r>
              <a:rPr lang="en-US" sz="1050" dirty="0"/>
              <a:t>        </a:t>
            </a:r>
            <a:r>
              <a:rPr lang="en-US" sz="1050" dirty="0" err="1"/>
              <a:t>new_window.title</a:t>
            </a:r>
            <a:r>
              <a:rPr lang="en-US" sz="1050" dirty="0"/>
              <a:t>("Data Check")</a:t>
            </a:r>
          </a:p>
          <a:p>
            <a:pPr marL="0" lvl="0" indent="0" algn="l" rtl="0">
              <a:spcBef>
                <a:spcPts val="0"/>
              </a:spcBef>
              <a:spcAft>
                <a:spcPts val="1200"/>
              </a:spcAft>
              <a:buNone/>
            </a:pPr>
            <a:r>
              <a:rPr lang="en-US" sz="1050" dirty="0"/>
              <a:t>        tree = </a:t>
            </a:r>
            <a:r>
              <a:rPr lang="en-US" sz="1050" dirty="0" err="1"/>
              <a:t>ttk.Treeview</a:t>
            </a:r>
            <a:r>
              <a:rPr lang="en-US" sz="1050" dirty="0"/>
              <a:t>(</a:t>
            </a:r>
            <a:r>
              <a:rPr lang="en-US" sz="1050" dirty="0" err="1"/>
              <a:t>new_window</a:t>
            </a:r>
            <a:r>
              <a:rPr lang="en-US" sz="1050" dirty="0"/>
              <a:t>)</a:t>
            </a:r>
          </a:p>
          <a:p>
            <a:pPr marL="0" lvl="0" indent="0" algn="l" rtl="0">
              <a:spcBef>
                <a:spcPts val="0"/>
              </a:spcBef>
              <a:spcAft>
                <a:spcPts val="1200"/>
              </a:spcAft>
              <a:buNone/>
            </a:pPr>
            <a:r>
              <a:rPr lang="en-US" sz="1050" dirty="0"/>
              <a:t>        </a:t>
            </a:r>
            <a:r>
              <a:rPr lang="en-US" sz="1050" dirty="0" err="1"/>
              <a:t>tree.pack</a:t>
            </a:r>
            <a:r>
              <a:rPr lang="en-US" sz="1050" dirty="0"/>
              <a:t>(fill=BOTH, expand=True)</a:t>
            </a:r>
          </a:p>
          <a:p>
            <a:pPr marL="0" lvl="0" indent="0" algn="l" rtl="0">
              <a:spcBef>
                <a:spcPts val="0"/>
              </a:spcBef>
              <a:spcAft>
                <a:spcPts val="1200"/>
              </a:spcAft>
              <a:buNone/>
            </a:pPr>
            <a:r>
              <a:rPr lang="en-US" sz="1050" dirty="0"/>
              <a:t>        tree["columns"] = ["Property", "Value"]</a:t>
            </a:r>
          </a:p>
          <a:p>
            <a:pPr marL="0" lvl="0" indent="0" algn="l" rtl="0">
              <a:spcBef>
                <a:spcPts val="0"/>
              </a:spcBef>
              <a:spcAft>
                <a:spcPts val="1200"/>
              </a:spcAft>
              <a:buNone/>
            </a:pPr>
            <a:r>
              <a:rPr lang="en-US" sz="1050" dirty="0"/>
              <a:t>        </a:t>
            </a:r>
            <a:r>
              <a:rPr lang="en-US" sz="1050" dirty="0" err="1"/>
              <a:t>tree.heading</a:t>
            </a:r>
            <a:r>
              <a:rPr lang="en-US" sz="1050" dirty="0"/>
              <a:t>("Property", text="Property")</a:t>
            </a:r>
          </a:p>
          <a:p>
            <a:pPr marL="0" lvl="0" indent="0" algn="l" rtl="0">
              <a:spcBef>
                <a:spcPts val="0"/>
              </a:spcBef>
              <a:spcAft>
                <a:spcPts val="1200"/>
              </a:spcAft>
              <a:buNone/>
            </a:pPr>
            <a:r>
              <a:rPr lang="en-US" sz="1050" dirty="0"/>
              <a:t>        </a:t>
            </a:r>
            <a:r>
              <a:rPr lang="en-US" sz="1050" dirty="0" err="1"/>
              <a:t>tree.heading</a:t>
            </a:r>
            <a:r>
              <a:rPr lang="en-US" sz="1050" dirty="0"/>
              <a:t>("Value", text="Value")</a:t>
            </a:r>
          </a:p>
          <a:p>
            <a:pPr marL="0" lvl="0" indent="0" algn="l" rtl="0">
              <a:spcBef>
                <a:spcPts val="0"/>
              </a:spcBef>
              <a:spcAft>
                <a:spcPts val="1200"/>
              </a:spcAft>
              <a:buNone/>
            </a:pPr>
            <a:r>
              <a:rPr lang="en-US" sz="1050" dirty="0"/>
              <a:t>        </a:t>
            </a:r>
            <a:r>
              <a:rPr lang="en-US" sz="1050" dirty="0" err="1"/>
              <a:t>tree.column</a:t>
            </a:r>
            <a:r>
              <a:rPr lang="en-US" sz="1050" dirty="0"/>
              <a:t>("Property", width=150)</a:t>
            </a:r>
          </a:p>
          <a:p>
            <a:pPr marL="0" lvl="0" indent="0" algn="l" rtl="0">
              <a:spcBef>
                <a:spcPts val="0"/>
              </a:spcBef>
              <a:spcAft>
                <a:spcPts val="1200"/>
              </a:spcAft>
              <a:buNone/>
            </a:pPr>
            <a:r>
              <a:rPr lang="en-US" sz="1050" dirty="0"/>
              <a:t>        </a:t>
            </a:r>
            <a:r>
              <a:rPr lang="en-US" sz="1050" dirty="0" err="1"/>
              <a:t>tree.column</a:t>
            </a:r>
            <a:r>
              <a:rPr lang="en-US" sz="1050" dirty="0"/>
              <a:t>("Value", width=150)</a:t>
            </a:r>
          </a:p>
          <a:p>
            <a:pPr marL="0" lvl="0" indent="0" algn="l" rtl="0">
              <a:spcBef>
                <a:spcPts val="0"/>
              </a:spcBef>
              <a:spcAft>
                <a:spcPts val="1200"/>
              </a:spcAft>
              <a:buNone/>
            </a:pPr>
            <a:r>
              <a:rPr lang="en-US" sz="1050" dirty="0"/>
              <a:t>        </a:t>
            </a:r>
            <a:r>
              <a:rPr lang="en-US" sz="1050" dirty="0" err="1"/>
              <a:t>info_text</a:t>
            </a:r>
            <a:r>
              <a:rPr lang="en-US" sz="1050" dirty="0"/>
              <a:t> = covid_df.info()</a:t>
            </a:r>
          </a:p>
          <a:p>
            <a:pPr marL="0" lvl="0" indent="0" algn="l" rtl="0">
              <a:spcBef>
                <a:spcPts val="0"/>
              </a:spcBef>
              <a:spcAft>
                <a:spcPts val="1200"/>
              </a:spcAft>
              <a:buNone/>
            </a:pPr>
            <a:r>
              <a:rPr lang="en-US" sz="1050" dirty="0"/>
              <a:t>        </a:t>
            </a:r>
            <a:r>
              <a:rPr lang="en-US" sz="1050" dirty="0" err="1"/>
              <a:t>tree.insert</a:t>
            </a:r>
            <a:r>
              <a:rPr lang="en-US" sz="1050" dirty="0"/>
              <a:t>("", "end", text="Information", values=("Information", </a:t>
            </a:r>
            <a:r>
              <a:rPr lang="en-US" sz="1050" dirty="0" err="1"/>
              <a:t>info_text</a:t>
            </a:r>
            <a:r>
              <a:rPr lang="en-US" sz="1050" dirty="0"/>
              <a:t>))</a:t>
            </a:r>
            <a:endParaRPr sz="1050" dirty="0"/>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2846551" y="395526"/>
            <a:ext cx="3739726" cy="3677930"/>
          </a:xfrm>
          <a:prstGeom prst="rect">
            <a:avLst/>
          </a:prstGeom>
          <a:noFill/>
        </p:spPr>
        <p:txBody>
          <a:bodyPr wrap="square">
            <a:spAutoFit/>
          </a:bodyPr>
          <a:lstStyle/>
          <a:p>
            <a:pPr marL="0" lvl="0" indent="0" algn="l" rtl="0">
              <a:spcBef>
                <a:spcPts val="0"/>
              </a:spcBef>
              <a:spcAft>
                <a:spcPts val="1200"/>
              </a:spcAft>
              <a:buNone/>
            </a:pPr>
            <a:r>
              <a:rPr lang="en-US" sz="1050" dirty="0">
                <a:solidFill>
                  <a:schemeClr val="bg1"/>
                </a:solidFill>
                <a:latin typeface="PT Sans" panose="020B0503020203020204" charset="0"/>
              </a:rPr>
              <a:t> # Display the missing values</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missing_values</a:t>
            </a:r>
            <a:r>
              <a:rPr lang="en-US" sz="1050" dirty="0">
                <a:solidFill>
                  <a:schemeClr val="bg1"/>
                </a:solidFill>
                <a:latin typeface="PT Sans" panose="020B0503020203020204" charset="0"/>
              </a:rPr>
              <a:t> = </a:t>
            </a:r>
            <a:r>
              <a:rPr lang="en-US" sz="1050" dirty="0" err="1">
                <a:solidFill>
                  <a:schemeClr val="bg1"/>
                </a:solidFill>
                <a:latin typeface="PT Sans" panose="020B0503020203020204" charset="0"/>
              </a:rPr>
              <a:t>covid_df.isnull</a:t>
            </a:r>
            <a:r>
              <a:rPr lang="en-US" sz="1050" dirty="0">
                <a:solidFill>
                  <a:schemeClr val="bg1"/>
                </a:solidFill>
                <a:latin typeface="PT Sans" panose="020B0503020203020204" charset="0"/>
              </a:rPr>
              <a:t>().sum()</a:t>
            </a:r>
          </a:p>
          <a:p>
            <a:pPr marL="0" lvl="0" indent="0" algn="l" rtl="0">
              <a:spcBef>
                <a:spcPts val="0"/>
              </a:spcBef>
              <a:spcAft>
                <a:spcPts val="1200"/>
              </a:spcAft>
              <a:buNone/>
            </a:pPr>
            <a:r>
              <a:rPr lang="en-US" sz="1050" dirty="0">
                <a:solidFill>
                  <a:schemeClr val="bg1"/>
                </a:solidFill>
                <a:latin typeface="PT Sans" panose="020B0503020203020204" charset="0"/>
              </a:rPr>
              <a:t>        for column, value in </a:t>
            </a:r>
            <a:r>
              <a:rPr lang="en-US" sz="1050" dirty="0" err="1">
                <a:solidFill>
                  <a:schemeClr val="bg1"/>
                </a:solidFill>
                <a:latin typeface="PT Sans" panose="020B0503020203020204" charset="0"/>
              </a:rPr>
              <a:t>missing_values.items</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tree.insert</a:t>
            </a:r>
            <a:r>
              <a:rPr lang="en-US" sz="1050" dirty="0">
                <a:solidFill>
                  <a:schemeClr val="bg1"/>
                </a:solidFill>
                <a:latin typeface="PT Sans" panose="020B0503020203020204" charset="0"/>
              </a:rPr>
              <a:t>("", "end", text=</a:t>
            </a:r>
            <a:r>
              <a:rPr lang="en-US" sz="1050" dirty="0" err="1">
                <a:solidFill>
                  <a:schemeClr val="bg1"/>
                </a:solidFill>
                <a:latin typeface="PT Sans" panose="020B0503020203020204" charset="0"/>
              </a:rPr>
              <a:t>f"Missing</a:t>
            </a:r>
            <a:r>
              <a:rPr lang="en-US" sz="1050" dirty="0">
                <a:solidFill>
                  <a:schemeClr val="bg1"/>
                </a:solidFill>
                <a:latin typeface="PT Sans" panose="020B0503020203020204" charset="0"/>
              </a:rPr>
              <a:t> Values", values=(column, value))</a:t>
            </a:r>
          </a:p>
          <a:p>
            <a:pPr marL="0" lvl="0" indent="0" algn="l" rtl="0">
              <a:spcBef>
                <a:spcPts val="0"/>
              </a:spcBef>
              <a:spcAft>
                <a:spcPts val="1200"/>
              </a:spcAft>
              <a:buNone/>
            </a:pPr>
            <a:r>
              <a:rPr lang="en-US" sz="1050" dirty="0">
                <a:solidFill>
                  <a:schemeClr val="bg1"/>
                </a:solidFill>
                <a:latin typeface="PT Sans" panose="020B0503020203020204" charset="0"/>
              </a:rPr>
              <a:t>        duplicates = </a:t>
            </a:r>
            <a:r>
              <a:rPr lang="en-US" sz="1050" dirty="0" err="1">
                <a:solidFill>
                  <a:schemeClr val="bg1"/>
                </a:solidFill>
                <a:latin typeface="PT Sans" panose="020B0503020203020204" charset="0"/>
              </a:rPr>
              <a:t>covid_df.duplicated</a:t>
            </a:r>
            <a:r>
              <a:rPr lang="en-US" sz="1050" dirty="0">
                <a:solidFill>
                  <a:schemeClr val="bg1"/>
                </a:solidFill>
                <a:latin typeface="PT Sans" panose="020B0503020203020204" charset="0"/>
              </a:rPr>
              <a:t>().sum()</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tree.insert</a:t>
            </a:r>
            <a:r>
              <a:rPr lang="en-US" sz="1050" dirty="0">
                <a:solidFill>
                  <a:schemeClr val="bg1"/>
                </a:solidFill>
                <a:latin typeface="PT Sans" panose="020B0503020203020204" charset="0"/>
              </a:rPr>
              <a:t>("", "end", text="Duplicate Values", values=("Duplicates", duplicates))</a:t>
            </a:r>
          </a:p>
          <a:p>
            <a:pPr marL="0" lvl="0" indent="0" algn="l" rtl="0">
              <a:spcBef>
                <a:spcPts val="0"/>
              </a:spcBef>
              <a:spcAft>
                <a:spcPts val="1200"/>
              </a:spcAft>
              <a:buNone/>
            </a:pPr>
            <a:endParaRPr lang="en-US" sz="1050" dirty="0">
              <a:solidFill>
                <a:schemeClr val="bg1"/>
              </a:solidFill>
              <a:latin typeface="PT Sans" panose="020B0503020203020204" charset="0"/>
            </a:endParaRP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new_window.protocol</a:t>
            </a:r>
            <a:r>
              <a:rPr lang="en-US" sz="1050" dirty="0">
                <a:solidFill>
                  <a:schemeClr val="bg1"/>
                </a:solidFill>
                <a:latin typeface="PT Sans" panose="020B0503020203020204" charset="0"/>
              </a:rPr>
              <a:t>("WM_DELETE_WINDOW", </a:t>
            </a:r>
            <a:r>
              <a:rPr lang="en-US" sz="1050" dirty="0" err="1">
                <a:solidFill>
                  <a:schemeClr val="bg1"/>
                </a:solidFill>
                <a:latin typeface="PT Sans" panose="020B0503020203020204" charset="0"/>
              </a:rPr>
              <a:t>new_window.destroy</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else:</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messagebox.showerror</a:t>
            </a:r>
            <a:r>
              <a:rPr lang="en-US" sz="1050" dirty="0">
                <a:solidFill>
                  <a:schemeClr val="bg1"/>
                </a:solidFill>
                <a:latin typeface="PT Sans" panose="020B0503020203020204" charset="0"/>
              </a:rPr>
              <a:t>("Error", "No data available.")</a:t>
            </a:r>
          </a:p>
        </p:txBody>
      </p:sp>
      <p:grpSp>
        <p:nvGrpSpPr>
          <p:cNvPr id="3" name="Google Shape;4653;p70"/>
          <p:cNvGrpSpPr/>
          <p:nvPr/>
        </p:nvGrpSpPr>
        <p:grpSpPr>
          <a:xfrm>
            <a:off x="5280017" y="119338"/>
            <a:ext cx="307983" cy="319253"/>
            <a:chOff x="6856386" y="3407083"/>
            <a:chExt cx="416502" cy="416501"/>
          </a:xfrm>
        </p:grpSpPr>
        <p:sp>
          <p:nvSpPr>
            <p:cNvPr id="4" name="Google Shape;4654;p70"/>
            <p:cNvSpPr/>
            <p:nvPr/>
          </p:nvSpPr>
          <p:spPr>
            <a:xfrm>
              <a:off x="6910889" y="3738363"/>
              <a:ext cx="24748" cy="23889"/>
            </a:xfrm>
            <a:custGeom>
              <a:avLst/>
              <a:gdLst/>
              <a:ahLst/>
              <a:cxnLst/>
              <a:rect l="l" t="t" r="r" b="b"/>
              <a:pathLst>
                <a:path w="692" h="668" extrusionOk="0">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55;p70"/>
            <p:cNvSpPr/>
            <p:nvPr/>
          </p:nvSpPr>
          <p:spPr>
            <a:xfrm>
              <a:off x="6910889" y="3590194"/>
              <a:ext cx="24748" cy="24712"/>
            </a:xfrm>
            <a:custGeom>
              <a:avLst/>
              <a:gdLst/>
              <a:ahLst/>
              <a:cxnLst/>
              <a:rect l="l" t="t" r="r" b="b"/>
              <a:pathLst>
                <a:path w="692" h="691" extrusionOk="0">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56;p70"/>
            <p:cNvSpPr/>
            <p:nvPr/>
          </p:nvSpPr>
          <p:spPr>
            <a:xfrm>
              <a:off x="6995220" y="3664260"/>
              <a:ext cx="23854" cy="23889"/>
            </a:xfrm>
            <a:custGeom>
              <a:avLst/>
              <a:gdLst/>
              <a:ahLst/>
              <a:cxnLst/>
              <a:rect l="l" t="t" r="r" b="b"/>
              <a:pathLst>
                <a:path w="667" h="668" extrusionOk="0">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57;p70"/>
            <p:cNvSpPr/>
            <p:nvPr/>
          </p:nvSpPr>
          <p:spPr>
            <a:xfrm>
              <a:off x="6935602" y="3614870"/>
              <a:ext cx="143086" cy="123524"/>
            </a:xfrm>
            <a:custGeom>
              <a:avLst/>
              <a:gdLst/>
              <a:ahLst/>
              <a:cxnLst/>
              <a:rect l="l" t="t" r="r" b="b"/>
              <a:pathLst>
                <a:path w="4001" h="3454" extrusionOk="0">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58;p70"/>
            <p:cNvSpPr/>
            <p:nvPr/>
          </p:nvSpPr>
          <p:spPr>
            <a:xfrm>
              <a:off x="7078657" y="3738363"/>
              <a:ext cx="24748" cy="23889"/>
            </a:xfrm>
            <a:custGeom>
              <a:avLst/>
              <a:gdLst/>
              <a:ahLst/>
              <a:cxnLst/>
              <a:rect l="l" t="t" r="r" b="b"/>
              <a:pathLst>
                <a:path w="692" h="668" extrusionOk="0">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59;p70"/>
            <p:cNvSpPr/>
            <p:nvPr/>
          </p:nvSpPr>
          <p:spPr>
            <a:xfrm>
              <a:off x="7078657" y="3590194"/>
              <a:ext cx="24748" cy="24712"/>
            </a:xfrm>
            <a:custGeom>
              <a:avLst/>
              <a:gdLst/>
              <a:ahLst/>
              <a:cxnLst/>
              <a:rect l="l" t="t" r="r" b="b"/>
              <a:pathLst>
                <a:path w="692" h="691" extrusionOk="0">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60;p70"/>
            <p:cNvSpPr/>
            <p:nvPr/>
          </p:nvSpPr>
          <p:spPr>
            <a:xfrm>
              <a:off x="6856386" y="3407083"/>
              <a:ext cx="416490" cy="416490"/>
            </a:xfrm>
            <a:custGeom>
              <a:avLst/>
              <a:gdLst/>
              <a:ahLst/>
              <a:cxnLst/>
              <a:rect l="l" t="t" r="r" b="b"/>
              <a:pathLst>
                <a:path w="11646" h="11646" extrusionOk="0">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1;p70"/>
            <p:cNvSpPr/>
            <p:nvPr/>
          </p:nvSpPr>
          <p:spPr>
            <a:xfrm>
              <a:off x="718258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324D6645-AC61-F439-96A7-0636B761BB9B}"/>
              </a:ext>
            </a:extLst>
          </p:cNvPr>
          <p:cNvPicPr>
            <a:picLocks noChangeAspect="1"/>
          </p:cNvPicPr>
          <p:nvPr/>
        </p:nvPicPr>
        <p:blipFill>
          <a:blip r:embed="rId3"/>
          <a:stretch>
            <a:fillRect/>
          </a:stretch>
        </p:blipFill>
        <p:spPr>
          <a:xfrm>
            <a:off x="6166338" y="3607416"/>
            <a:ext cx="2977662" cy="152726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24;p34"/>
          <p:cNvSpPr txBox="1"/>
          <p:nvPr/>
        </p:nvSpPr>
        <p:spPr>
          <a:xfrm>
            <a:off x="889050" y="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effectLst>
                  <a:outerShdw blurRad="38100" dist="38100" dir="2700000" algn="tl">
                    <a:srgbClr val="000000">
                      <a:alpha val="43137"/>
                    </a:srgbClr>
                  </a:outerShdw>
                </a:effectLst>
                <a:latin typeface="Exo" charset="0"/>
              </a:rPr>
              <a:t>GRAPHIC USER INTERFACE (DATA CLEANING)</a:t>
            </a:r>
          </a:p>
        </p:txBody>
      </p:sp>
      <p:pic>
        <p:nvPicPr>
          <p:cNvPr id="25" name="Picture 24"/>
          <p:cNvPicPr>
            <a:picLocks noChangeAspect="1"/>
          </p:cNvPicPr>
          <p:nvPr/>
        </p:nvPicPr>
        <p:blipFill>
          <a:blip r:embed="rId2"/>
          <a:stretch>
            <a:fillRect/>
          </a:stretch>
        </p:blipFill>
        <p:spPr>
          <a:xfrm>
            <a:off x="439732" y="669168"/>
            <a:ext cx="8264536" cy="42181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3038611" y="8822"/>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SOURCE CODE</a:t>
            </a:r>
            <a:endParaRPr sz="2800" dirty="0">
              <a:solidFill>
                <a:schemeClr val="accent2"/>
              </a:solidFill>
            </a:endParaRPr>
          </a:p>
        </p:txBody>
      </p:sp>
      <p:sp>
        <p:nvSpPr>
          <p:cNvPr id="2725" name="Google Shape;2725;p34"/>
          <p:cNvSpPr txBox="1">
            <a:spLocks noGrp="1"/>
          </p:cNvSpPr>
          <p:nvPr>
            <p:ph type="body" idx="1"/>
          </p:nvPr>
        </p:nvSpPr>
        <p:spPr>
          <a:xfrm>
            <a:off x="-13208" y="241276"/>
            <a:ext cx="5614370" cy="146499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050" dirty="0"/>
              <a:t>def </a:t>
            </a:r>
            <a:r>
              <a:rPr lang="en-US" sz="1050" dirty="0" err="1"/>
              <a:t>data_cleaning</a:t>
            </a:r>
            <a:r>
              <a:rPr lang="en-US" sz="1050" dirty="0"/>
              <a:t>():</a:t>
            </a:r>
          </a:p>
          <a:p>
            <a:pPr marL="0" lvl="0" indent="0" algn="l" rtl="0">
              <a:spcBef>
                <a:spcPts val="0"/>
              </a:spcBef>
              <a:spcAft>
                <a:spcPts val="1200"/>
              </a:spcAft>
              <a:buNone/>
            </a:pPr>
            <a:r>
              <a:rPr lang="en-US" sz="1050" dirty="0"/>
              <a:t>    global </a:t>
            </a:r>
            <a:r>
              <a:rPr lang="en-US" sz="1050" dirty="0" err="1"/>
              <a:t>covid_df</a:t>
            </a:r>
            <a:endParaRPr lang="en-US" sz="1050" dirty="0"/>
          </a:p>
          <a:p>
            <a:pPr marL="0" lvl="0" indent="0" algn="l" rtl="0">
              <a:spcBef>
                <a:spcPts val="0"/>
              </a:spcBef>
              <a:spcAft>
                <a:spcPts val="1200"/>
              </a:spcAft>
              <a:buNone/>
            </a:pPr>
            <a:r>
              <a:rPr lang="en-US" sz="1050" dirty="0"/>
              <a:t>    if </a:t>
            </a:r>
            <a:r>
              <a:rPr lang="en-US" sz="1050" dirty="0" err="1"/>
              <a:t>covid_df</a:t>
            </a:r>
            <a:r>
              <a:rPr lang="en-US" sz="1050" dirty="0"/>
              <a:t> is not None:  </a:t>
            </a:r>
            <a:r>
              <a:rPr lang="en-US" sz="1050" dirty="0" err="1"/>
              <a:t>covid_df</a:t>
            </a:r>
            <a:r>
              <a:rPr lang="en-US" sz="1050" dirty="0"/>
              <a:t>['</a:t>
            </a:r>
            <a:r>
              <a:rPr lang="en-US" sz="1050" dirty="0" err="1"/>
              <a:t>Serious,Critical</a:t>
            </a:r>
            <a:r>
              <a:rPr lang="en-US" sz="1050" dirty="0"/>
              <a:t>'].</a:t>
            </a:r>
            <a:r>
              <a:rPr lang="en-US" sz="1050" dirty="0" err="1"/>
              <a:t>fillna</a:t>
            </a:r>
            <a:r>
              <a:rPr lang="en-US" sz="1050" dirty="0"/>
              <a:t>(value=</a:t>
            </a:r>
            <a:r>
              <a:rPr lang="en-US" sz="1050" dirty="0" err="1"/>
              <a:t>covid_df</a:t>
            </a:r>
            <a:r>
              <a:rPr lang="en-US" sz="1050" dirty="0"/>
              <a:t>['</a:t>
            </a:r>
            <a:r>
              <a:rPr lang="en-US" sz="1050" dirty="0" err="1"/>
              <a:t>Serious,Critical</a:t>
            </a:r>
            <a:r>
              <a:rPr lang="en-US" sz="1050" dirty="0"/>
              <a:t>'].mean(), </a:t>
            </a:r>
            <a:r>
              <a:rPr lang="en-US" sz="1050" dirty="0" err="1"/>
              <a:t>inplace</a:t>
            </a:r>
            <a:r>
              <a:rPr lang="en-US" sz="1050" dirty="0"/>
              <a:t>=True)        </a:t>
            </a:r>
            <a:r>
              <a:rPr lang="en-US" sz="1050" dirty="0" err="1"/>
              <a:t>numeric_columns</a:t>
            </a:r>
            <a:r>
              <a:rPr lang="en-US" sz="1050" dirty="0"/>
              <a:t> = </a:t>
            </a:r>
            <a:r>
              <a:rPr lang="en-US" sz="1050" dirty="0" err="1"/>
              <a:t>covid_df.select_dtypes</a:t>
            </a:r>
            <a:r>
              <a:rPr lang="en-US" sz="1050" dirty="0"/>
              <a:t>(include=</a:t>
            </a:r>
            <a:r>
              <a:rPr lang="en-US" sz="1050" dirty="0" err="1"/>
              <a:t>np.number</a:t>
            </a:r>
            <a:r>
              <a:rPr lang="en-US" sz="1050" dirty="0"/>
              <a:t>).columns</a:t>
            </a:r>
          </a:p>
          <a:p>
            <a:pPr marL="0" lvl="0" indent="0" algn="l" rtl="0">
              <a:spcBef>
                <a:spcPts val="0"/>
              </a:spcBef>
              <a:spcAft>
                <a:spcPts val="1200"/>
              </a:spcAft>
              <a:buNone/>
            </a:pPr>
            <a:r>
              <a:rPr lang="en-US" sz="1050" dirty="0"/>
              <a:t>        </a:t>
            </a:r>
            <a:r>
              <a:rPr lang="en-US" sz="1050" dirty="0" err="1"/>
              <a:t>covid_df</a:t>
            </a:r>
            <a:r>
              <a:rPr lang="en-US" sz="1050" dirty="0"/>
              <a:t>[</a:t>
            </a:r>
            <a:r>
              <a:rPr lang="en-US" sz="1050" dirty="0" err="1"/>
              <a:t>numeric_columns</a:t>
            </a:r>
            <a:r>
              <a:rPr lang="en-US" sz="1050" dirty="0"/>
              <a:t>] = </a:t>
            </a:r>
            <a:r>
              <a:rPr lang="en-US" sz="1050" dirty="0" err="1"/>
              <a:t>covid_df</a:t>
            </a:r>
            <a:r>
              <a:rPr lang="en-US" sz="1050" dirty="0"/>
              <a:t>[</a:t>
            </a:r>
            <a:r>
              <a:rPr lang="en-US" sz="1050" dirty="0" err="1"/>
              <a:t>numeric_columns</a:t>
            </a:r>
            <a:r>
              <a:rPr lang="en-US" sz="1050" dirty="0"/>
              <a:t>].abs()</a:t>
            </a:r>
          </a:p>
          <a:p>
            <a:pPr marL="0" lvl="0" indent="0" algn="l" rtl="0">
              <a:spcBef>
                <a:spcPts val="0"/>
              </a:spcBef>
              <a:spcAft>
                <a:spcPts val="1200"/>
              </a:spcAft>
              <a:buNone/>
            </a:pPr>
            <a:r>
              <a:rPr lang="en-US" sz="1050" dirty="0"/>
              <a:t>        </a:t>
            </a:r>
            <a:r>
              <a:rPr lang="en-US" sz="1050" dirty="0" err="1"/>
              <a:t>covid_df.loc</a:t>
            </a:r>
            <a:r>
              <a:rPr lang="en-US" sz="1050" dirty="0"/>
              <a:t>[</a:t>
            </a:r>
            <a:r>
              <a:rPr lang="en-US" sz="1050" dirty="0" err="1"/>
              <a:t>covid_df</a:t>
            </a:r>
            <a:r>
              <a:rPr lang="en-US" sz="1050" dirty="0"/>
              <a:t>['Total cases'] &gt; </a:t>
            </a:r>
            <a:r>
              <a:rPr lang="en-US" sz="1050" dirty="0" err="1"/>
              <a:t>covid_df</a:t>
            </a:r>
            <a:r>
              <a:rPr lang="en-US" sz="1050" dirty="0"/>
              <a:t>['Total Test'], 'Total cases'] = </a:t>
            </a:r>
            <a:r>
              <a:rPr lang="en-US" sz="1050" dirty="0" err="1"/>
              <a:t>covid_df</a:t>
            </a:r>
            <a:r>
              <a:rPr lang="en-US" sz="1050" dirty="0"/>
              <a:t>['Total Test']</a:t>
            </a:r>
          </a:p>
          <a:p>
            <a:pPr marL="0" lvl="0" indent="0" algn="l" rtl="0">
              <a:spcBef>
                <a:spcPts val="0"/>
              </a:spcBef>
              <a:spcAft>
                <a:spcPts val="1200"/>
              </a:spcAft>
              <a:buNone/>
            </a:pPr>
            <a:r>
              <a:rPr lang="en-US" sz="1050" dirty="0"/>
              <a:t>        mask = (</a:t>
            </a:r>
            <a:r>
              <a:rPr lang="en-US" sz="1050" dirty="0" err="1"/>
              <a:t>covid_df</a:t>
            </a:r>
            <a:r>
              <a:rPr lang="en-US" sz="1050" dirty="0"/>
              <a:t>['Confirmed'] &gt; </a:t>
            </a:r>
            <a:r>
              <a:rPr lang="en-US" sz="1050" dirty="0" err="1"/>
              <a:t>covid_df</a:t>
            </a:r>
            <a:r>
              <a:rPr lang="en-US" sz="1050" dirty="0"/>
              <a:t>['Total cases'])</a:t>
            </a:r>
          </a:p>
          <a:p>
            <a:pPr marL="0" lvl="0" indent="0" algn="l" rtl="0">
              <a:spcBef>
                <a:spcPts val="0"/>
              </a:spcBef>
              <a:spcAft>
                <a:spcPts val="1200"/>
              </a:spcAft>
              <a:buNone/>
            </a:pPr>
            <a:r>
              <a:rPr lang="en-US" sz="1050" dirty="0"/>
              <a:t>        </a:t>
            </a:r>
            <a:r>
              <a:rPr lang="en-US" sz="1050" dirty="0" err="1"/>
              <a:t>covid_df.loc</a:t>
            </a:r>
            <a:r>
              <a:rPr lang="en-US" sz="1050" dirty="0"/>
              <a:t>[mask, 'Confirmed'] = </a:t>
            </a:r>
            <a:r>
              <a:rPr lang="en-US" sz="1050" dirty="0" err="1"/>
              <a:t>covid_df.loc</a:t>
            </a:r>
            <a:r>
              <a:rPr lang="en-US" sz="1050" dirty="0"/>
              <a:t>[mask, 'Total cases']</a:t>
            </a:r>
          </a:p>
          <a:p>
            <a:pPr marL="0" lvl="0" indent="0" algn="l" rtl="0">
              <a:spcBef>
                <a:spcPts val="0"/>
              </a:spcBef>
              <a:spcAft>
                <a:spcPts val="1200"/>
              </a:spcAft>
              <a:buNone/>
            </a:pPr>
            <a:r>
              <a:rPr lang="en-US" sz="1050" dirty="0"/>
              <a:t>        mask = (</a:t>
            </a:r>
            <a:r>
              <a:rPr lang="en-US" sz="1050" dirty="0" err="1"/>
              <a:t>covid_df</a:t>
            </a:r>
            <a:r>
              <a:rPr lang="en-US" sz="1050" dirty="0"/>
              <a:t>['Cured'] &gt; </a:t>
            </a:r>
            <a:r>
              <a:rPr lang="en-US" sz="1050" dirty="0" err="1"/>
              <a:t>covid_df</a:t>
            </a:r>
            <a:r>
              <a:rPr lang="en-US" sz="1050" dirty="0"/>
              <a:t>['Confirmed'])</a:t>
            </a:r>
          </a:p>
          <a:p>
            <a:pPr marL="0" lvl="0" indent="0" algn="l" rtl="0">
              <a:spcBef>
                <a:spcPts val="0"/>
              </a:spcBef>
              <a:spcAft>
                <a:spcPts val="1200"/>
              </a:spcAft>
              <a:buNone/>
            </a:pPr>
            <a:r>
              <a:rPr lang="en-US" sz="1050" dirty="0"/>
              <a:t>        </a:t>
            </a:r>
            <a:r>
              <a:rPr lang="en-US" sz="1050" dirty="0" err="1"/>
              <a:t>covid_df.loc</a:t>
            </a:r>
            <a:r>
              <a:rPr lang="en-US" sz="1050" dirty="0"/>
              <a:t>[mask, 'Cured'] = </a:t>
            </a:r>
            <a:r>
              <a:rPr lang="en-US" sz="1050" dirty="0" err="1"/>
              <a:t>covid_df.loc</a:t>
            </a:r>
            <a:r>
              <a:rPr lang="en-US" sz="1050" dirty="0"/>
              <a:t>[mask, 'Confirmed'].apply(lambda x: </a:t>
            </a:r>
            <a:r>
              <a:rPr lang="en-US" sz="1050" dirty="0" err="1"/>
              <a:t>random.randint</a:t>
            </a:r>
            <a:r>
              <a:rPr lang="en-US" sz="1050" dirty="0"/>
              <a:t>(0, x - 1) if x &gt; 0 else 0)</a:t>
            </a:r>
          </a:p>
          <a:p>
            <a:pPr marL="0" lvl="0" indent="0" algn="l" rtl="0">
              <a:spcBef>
                <a:spcPts val="0"/>
              </a:spcBef>
              <a:spcAft>
                <a:spcPts val="1200"/>
              </a:spcAft>
              <a:buNone/>
            </a:pPr>
            <a:r>
              <a:rPr lang="en-US" sz="1050" dirty="0"/>
              <a:t>        </a:t>
            </a:r>
            <a:r>
              <a:rPr lang="en-US" sz="1050" dirty="0" err="1"/>
              <a:t>covid_df</a:t>
            </a:r>
            <a:r>
              <a:rPr lang="en-US" sz="1050" dirty="0"/>
              <a:t>['Cured'] = </a:t>
            </a:r>
            <a:r>
              <a:rPr lang="en-US" sz="1050" dirty="0" err="1"/>
              <a:t>covid_df</a:t>
            </a:r>
            <a:r>
              <a:rPr lang="en-US" sz="1050" dirty="0"/>
              <a:t>['Cured'].clip(lower=0)  # Set negative values to 0</a:t>
            </a:r>
          </a:p>
          <a:p>
            <a:pPr marL="0" lvl="0" indent="0" algn="l" rtl="0">
              <a:spcBef>
                <a:spcPts val="0"/>
              </a:spcBef>
              <a:spcAft>
                <a:spcPts val="1200"/>
              </a:spcAft>
              <a:buNone/>
            </a:pPr>
            <a:r>
              <a:rPr lang="en-US" sz="1050" dirty="0"/>
              <a:t>        </a:t>
            </a:r>
            <a:r>
              <a:rPr lang="en-US" sz="1050" dirty="0" err="1"/>
              <a:t>sum_values</a:t>
            </a:r>
            <a:r>
              <a:rPr lang="en-US" sz="1050" dirty="0"/>
              <a:t> = </a:t>
            </a:r>
            <a:r>
              <a:rPr lang="en-US" sz="1050" dirty="0" err="1"/>
              <a:t>covid_df</a:t>
            </a:r>
            <a:r>
              <a:rPr lang="en-US" sz="1050" dirty="0"/>
              <a:t>[['Cured', 'Confirmed', 'Death']].sum(axis=1)</a:t>
            </a:r>
          </a:p>
          <a:p>
            <a:pPr marL="0" lvl="0" indent="0" algn="l" rtl="0">
              <a:spcBef>
                <a:spcPts val="0"/>
              </a:spcBef>
              <a:spcAft>
                <a:spcPts val="1200"/>
              </a:spcAft>
              <a:buNone/>
            </a:pPr>
            <a:r>
              <a:rPr lang="en-US" sz="1050" dirty="0"/>
              <a:t>        </a:t>
            </a:r>
            <a:r>
              <a:rPr lang="en-US" sz="1050" dirty="0" err="1"/>
              <a:t>covid_df</a:t>
            </a:r>
            <a:r>
              <a:rPr lang="en-US" sz="1050" dirty="0"/>
              <a:t>['Total cases'] = </a:t>
            </a:r>
            <a:r>
              <a:rPr lang="en-US" sz="1050" dirty="0" err="1"/>
              <a:t>sum_values</a:t>
            </a:r>
            <a:endParaRPr lang="en-US" sz="1050" dirty="0"/>
          </a:p>
          <a:p>
            <a:pPr marL="0" lvl="0" indent="0" algn="l" rtl="0">
              <a:spcBef>
                <a:spcPts val="0"/>
              </a:spcBef>
              <a:spcAft>
                <a:spcPts val="1200"/>
              </a:spcAft>
              <a:buNone/>
            </a:pPr>
            <a:r>
              <a:rPr lang="en-US" sz="1050" dirty="0"/>
              <a:t>        </a:t>
            </a:r>
            <a:r>
              <a:rPr lang="en-US" sz="1050" dirty="0" err="1"/>
              <a:t>covid_df.loc</a:t>
            </a:r>
            <a:r>
              <a:rPr lang="en-US" sz="1050" dirty="0"/>
              <a:t>[</a:t>
            </a:r>
            <a:r>
              <a:rPr lang="en-US" sz="1050" dirty="0" err="1"/>
              <a:t>covid_df</a:t>
            </a:r>
            <a:r>
              <a:rPr lang="en-US" sz="1050" dirty="0"/>
              <a:t>['Total cases'] &gt; </a:t>
            </a:r>
            <a:r>
              <a:rPr lang="en-US" sz="1050" dirty="0" err="1"/>
              <a:t>covid_df</a:t>
            </a:r>
            <a:r>
              <a:rPr lang="en-US" sz="1050" dirty="0"/>
              <a:t>['Total Test'], 'Total cases'] = </a:t>
            </a:r>
            <a:r>
              <a:rPr lang="en-US" sz="1050" dirty="0" err="1"/>
              <a:t>covid_df</a:t>
            </a:r>
            <a:r>
              <a:rPr lang="en-US" sz="1050" dirty="0"/>
              <a:t>['Total Test']</a:t>
            </a:r>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648;p70"/>
          <p:cNvGrpSpPr/>
          <p:nvPr/>
        </p:nvGrpSpPr>
        <p:grpSpPr>
          <a:xfrm>
            <a:off x="5308766" y="155092"/>
            <a:ext cx="292396" cy="280160"/>
            <a:chOff x="7552205" y="3407083"/>
            <a:chExt cx="411420" cy="416501"/>
          </a:xfrm>
        </p:grpSpPr>
        <p:sp>
          <p:nvSpPr>
            <p:cNvPr id="3" name="Google Shape;4649;p70"/>
            <p:cNvSpPr/>
            <p:nvPr/>
          </p:nvSpPr>
          <p:spPr>
            <a:xfrm>
              <a:off x="7625449" y="3674489"/>
              <a:ext cx="24748" cy="24748"/>
            </a:xfrm>
            <a:custGeom>
              <a:avLst/>
              <a:gdLst/>
              <a:ahLst/>
              <a:cxnLst/>
              <a:rect l="l" t="t" r="r" b="b"/>
              <a:pathLst>
                <a:path w="692" h="692" extrusionOk="0">
                  <a:moveTo>
                    <a:pt x="1" y="1"/>
                  </a:moveTo>
                  <a:lnTo>
                    <a:pt x="1" y="691"/>
                  </a:lnTo>
                  <a:lnTo>
                    <a:pt x="691" y="691"/>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650;p70"/>
            <p:cNvSpPr/>
            <p:nvPr/>
          </p:nvSpPr>
          <p:spPr>
            <a:xfrm>
              <a:off x="7552205" y="3407083"/>
              <a:ext cx="317714" cy="416490"/>
            </a:xfrm>
            <a:custGeom>
              <a:avLst/>
              <a:gdLst/>
              <a:ahLst/>
              <a:cxnLst/>
              <a:rect l="l" t="t" r="r" b="b"/>
              <a:pathLst>
                <a:path w="8884" h="11646" extrusionOk="0">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51;p70"/>
            <p:cNvSpPr/>
            <p:nvPr/>
          </p:nvSpPr>
          <p:spPr>
            <a:xfrm>
              <a:off x="777962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52;p70"/>
            <p:cNvSpPr/>
            <p:nvPr/>
          </p:nvSpPr>
          <p:spPr>
            <a:xfrm>
              <a:off x="7774513" y="3445815"/>
              <a:ext cx="189112" cy="224875"/>
            </a:xfrm>
            <a:custGeom>
              <a:avLst/>
              <a:gdLst/>
              <a:ahLst/>
              <a:cxnLst/>
              <a:rect l="l" t="t" r="r" b="b"/>
              <a:pathLst>
                <a:path w="5288" h="6288" extrusionOk="0">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B73E1963-2666-68EE-C205-81E62684BF95}"/>
              </a:ext>
            </a:extLst>
          </p:cNvPr>
          <p:cNvPicPr>
            <a:picLocks noChangeAspect="1"/>
          </p:cNvPicPr>
          <p:nvPr/>
        </p:nvPicPr>
        <p:blipFill>
          <a:blip r:embed="rId3"/>
          <a:stretch>
            <a:fillRect/>
          </a:stretch>
        </p:blipFill>
        <p:spPr>
          <a:xfrm>
            <a:off x="5546551" y="3298574"/>
            <a:ext cx="3597449" cy="18361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3038611" y="8822"/>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SOURCE CODE</a:t>
            </a:r>
            <a:endParaRPr sz="2800" dirty="0">
              <a:solidFill>
                <a:schemeClr val="accent2"/>
              </a:solidFill>
            </a:endParaRPr>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212993" y="255229"/>
            <a:ext cx="8718013" cy="4985980"/>
          </a:xfrm>
          <a:prstGeom prst="rect">
            <a:avLst/>
          </a:prstGeom>
          <a:noFill/>
        </p:spPr>
        <p:txBody>
          <a:bodyPr wrap="square">
            <a:spAutoFit/>
          </a:bodyPr>
          <a:lstStyle/>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new_window</a:t>
            </a:r>
            <a:r>
              <a:rPr lang="en-US" sz="1050" dirty="0">
                <a:solidFill>
                  <a:schemeClr val="bg1"/>
                </a:solidFill>
                <a:latin typeface="PT Sans" panose="020B0503020203020204" charset="0"/>
              </a:rPr>
              <a:t> = </a:t>
            </a:r>
            <a:r>
              <a:rPr lang="en-US" sz="1050" dirty="0" err="1">
                <a:solidFill>
                  <a:schemeClr val="bg1"/>
                </a:solidFill>
                <a:latin typeface="PT Sans" panose="020B0503020203020204" charset="0"/>
              </a:rPr>
              <a:t>Toplevel</a:t>
            </a:r>
            <a:r>
              <a:rPr lang="en-US" sz="1050" dirty="0">
                <a:solidFill>
                  <a:schemeClr val="bg1"/>
                </a:solidFill>
                <a:latin typeface="PT Sans" panose="020B0503020203020204" charset="0"/>
              </a:rPr>
              <a:t>(root)</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new_window.title</a:t>
            </a:r>
            <a:r>
              <a:rPr lang="en-US" sz="1050" dirty="0">
                <a:solidFill>
                  <a:schemeClr val="bg1"/>
                </a:solidFill>
                <a:latin typeface="PT Sans" panose="020B0503020203020204" charset="0"/>
              </a:rPr>
              <a:t>("Cleaned Data")</a:t>
            </a:r>
          </a:p>
          <a:p>
            <a:pPr marL="0" lvl="0" indent="0" algn="l" rtl="0">
              <a:spcBef>
                <a:spcPts val="0"/>
              </a:spcBef>
              <a:spcAft>
                <a:spcPts val="1200"/>
              </a:spcAft>
              <a:buNone/>
            </a:pPr>
            <a:r>
              <a:rPr lang="en-US" sz="1050" dirty="0">
                <a:solidFill>
                  <a:schemeClr val="bg1"/>
                </a:solidFill>
                <a:latin typeface="PT Sans" panose="020B0503020203020204" charset="0"/>
              </a:rPr>
              <a:t>        tree = </a:t>
            </a:r>
            <a:r>
              <a:rPr lang="en-US" sz="1050" dirty="0" err="1">
                <a:solidFill>
                  <a:schemeClr val="bg1"/>
                </a:solidFill>
                <a:latin typeface="PT Sans" panose="020B0503020203020204" charset="0"/>
              </a:rPr>
              <a:t>ttk.Treeview</a:t>
            </a:r>
            <a:r>
              <a:rPr lang="en-US" sz="1050" dirty="0">
                <a:solidFill>
                  <a:schemeClr val="bg1"/>
                </a:solidFill>
                <a:latin typeface="PT Sans" panose="020B0503020203020204" charset="0"/>
              </a:rPr>
              <a:t>(</a:t>
            </a:r>
            <a:r>
              <a:rPr lang="en-US" sz="1050" dirty="0" err="1">
                <a:solidFill>
                  <a:schemeClr val="bg1"/>
                </a:solidFill>
                <a:latin typeface="PT Sans" panose="020B0503020203020204" charset="0"/>
              </a:rPr>
              <a:t>new_window</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tree.pack</a:t>
            </a:r>
            <a:r>
              <a:rPr lang="en-US" sz="1050" dirty="0">
                <a:solidFill>
                  <a:schemeClr val="bg1"/>
                </a:solidFill>
                <a:latin typeface="PT Sans" panose="020B0503020203020204" charset="0"/>
              </a:rPr>
              <a:t>(fill=BOTH, expand=True)</a:t>
            </a:r>
          </a:p>
          <a:p>
            <a:pPr marL="0" lvl="0" indent="0" algn="l" rtl="0">
              <a:spcBef>
                <a:spcPts val="0"/>
              </a:spcBef>
              <a:spcAft>
                <a:spcPts val="1200"/>
              </a:spcAft>
              <a:buNone/>
            </a:pPr>
            <a:r>
              <a:rPr lang="en-US" sz="1050" dirty="0">
                <a:solidFill>
                  <a:schemeClr val="bg1"/>
                </a:solidFill>
                <a:latin typeface="PT Sans" panose="020B0503020203020204" charset="0"/>
              </a:rPr>
              <a:t>        tree["columns"] = list(</a:t>
            </a:r>
            <a:r>
              <a:rPr lang="en-US" sz="1050" dirty="0" err="1">
                <a:solidFill>
                  <a:schemeClr val="bg1"/>
                </a:solidFill>
                <a:latin typeface="PT Sans" panose="020B0503020203020204" charset="0"/>
              </a:rPr>
              <a:t>covid_df.columns</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for col in tree["columns"]:</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tree.heading</a:t>
            </a:r>
            <a:r>
              <a:rPr lang="en-US" sz="1050" dirty="0">
                <a:solidFill>
                  <a:schemeClr val="bg1"/>
                </a:solidFill>
                <a:latin typeface="PT Sans" panose="020B0503020203020204" charset="0"/>
              </a:rPr>
              <a:t>(col, text=col, anchor=</a:t>
            </a:r>
            <a:r>
              <a:rPr lang="en-US" sz="1050" dirty="0" err="1">
                <a:solidFill>
                  <a:schemeClr val="bg1"/>
                </a:solidFill>
                <a:latin typeface="PT Sans" panose="020B0503020203020204" charset="0"/>
              </a:rPr>
              <a:t>tk.CENTER</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tree.column</a:t>
            </a:r>
            <a:r>
              <a:rPr lang="en-US" sz="1050" dirty="0">
                <a:solidFill>
                  <a:schemeClr val="bg1"/>
                </a:solidFill>
                <a:latin typeface="PT Sans" panose="020B0503020203020204" charset="0"/>
              </a:rPr>
              <a:t>(col, width=100)</a:t>
            </a:r>
          </a:p>
          <a:p>
            <a:pPr marL="0" lvl="0" indent="0" algn="l" rtl="0">
              <a:spcBef>
                <a:spcPts val="0"/>
              </a:spcBef>
              <a:spcAft>
                <a:spcPts val="1200"/>
              </a:spcAft>
              <a:buNone/>
            </a:pPr>
            <a:r>
              <a:rPr lang="en-US" sz="1050" dirty="0">
                <a:solidFill>
                  <a:schemeClr val="bg1"/>
                </a:solidFill>
                <a:latin typeface="PT Sans" panose="020B0503020203020204" charset="0"/>
              </a:rPr>
              <a:t>        for </a:t>
            </a:r>
            <a:r>
              <a:rPr lang="en-US" sz="1050" dirty="0" err="1">
                <a:solidFill>
                  <a:schemeClr val="bg1"/>
                </a:solidFill>
                <a:latin typeface="PT Sans" panose="020B0503020203020204" charset="0"/>
              </a:rPr>
              <a:t>i</a:t>
            </a:r>
            <a:r>
              <a:rPr lang="en-US" sz="1050" dirty="0">
                <a:solidFill>
                  <a:schemeClr val="bg1"/>
                </a:solidFill>
                <a:latin typeface="PT Sans" panose="020B0503020203020204" charset="0"/>
              </a:rPr>
              <a:t>, row in </a:t>
            </a:r>
            <a:r>
              <a:rPr lang="en-US" sz="1050" dirty="0" err="1">
                <a:solidFill>
                  <a:schemeClr val="bg1"/>
                </a:solidFill>
                <a:latin typeface="PT Sans" panose="020B0503020203020204" charset="0"/>
              </a:rPr>
              <a:t>covid_df.iterrows</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tree.insert</a:t>
            </a:r>
            <a:r>
              <a:rPr lang="en-US" sz="1050" dirty="0">
                <a:solidFill>
                  <a:schemeClr val="bg1"/>
                </a:solidFill>
                <a:latin typeface="PT Sans" panose="020B0503020203020204" charset="0"/>
              </a:rPr>
              <a:t>("", "end", text=</a:t>
            </a:r>
            <a:r>
              <a:rPr lang="en-US" sz="1050" dirty="0" err="1">
                <a:solidFill>
                  <a:schemeClr val="bg1"/>
                </a:solidFill>
                <a:latin typeface="PT Sans" panose="020B0503020203020204" charset="0"/>
              </a:rPr>
              <a:t>i</a:t>
            </a:r>
            <a:r>
              <a:rPr lang="en-US" sz="1050" dirty="0">
                <a:solidFill>
                  <a:schemeClr val="bg1"/>
                </a:solidFill>
                <a:latin typeface="PT Sans" panose="020B0503020203020204" charset="0"/>
              </a:rPr>
              <a:t>, values=list(row))</a:t>
            </a:r>
          </a:p>
          <a:p>
            <a:pPr marL="0" lvl="0" indent="0" algn="l" rtl="0">
              <a:spcBef>
                <a:spcPts val="0"/>
              </a:spcBef>
              <a:spcAft>
                <a:spcPts val="1200"/>
              </a:spcAft>
              <a:buNone/>
            </a:pPr>
            <a:r>
              <a:rPr lang="en-US" sz="1050" dirty="0">
                <a:solidFill>
                  <a:schemeClr val="bg1"/>
                </a:solidFill>
                <a:latin typeface="PT Sans" panose="020B0503020203020204" charset="0"/>
              </a:rPr>
              <a:t>        scrollbar = </a:t>
            </a:r>
            <a:r>
              <a:rPr lang="en-US" sz="1050" dirty="0" err="1">
                <a:solidFill>
                  <a:schemeClr val="bg1"/>
                </a:solidFill>
                <a:latin typeface="PT Sans" panose="020B0503020203020204" charset="0"/>
              </a:rPr>
              <a:t>ttk.Scrollbar</a:t>
            </a:r>
            <a:r>
              <a:rPr lang="en-US" sz="1050" dirty="0">
                <a:solidFill>
                  <a:schemeClr val="bg1"/>
                </a:solidFill>
                <a:latin typeface="PT Sans" panose="020B0503020203020204" charset="0"/>
              </a:rPr>
              <a:t>(</a:t>
            </a:r>
            <a:r>
              <a:rPr lang="en-US" sz="1050" dirty="0" err="1">
                <a:solidFill>
                  <a:schemeClr val="bg1"/>
                </a:solidFill>
                <a:latin typeface="PT Sans" panose="020B0503020203020204" charset="0"/>
              </a:rPr>
              <a:t>new_window</a:t>
            </a:r>
            <a:r>
              <a:rPr lang="en-US" sz="1050" dirty="0">
                <a:solidFill>
                  <a:schemeClr val="bg1"/>
                </a:solidFill>
                <a:latin typeface="PT Sans" panose="020B0503020203020204" charset="0"/>
              </a:rPr>
              <a:t>, orient="vertical", command=</a:t>
            </a:r>
            <a:r>
              <a:rPr lang="en-US" sz="1050" dirty="0" err="1">
                <a:solidFill>
                  <a:schemeClr val="bg1"/>
                </a:solidFill>
                <a:latin typeface="PT Sans" panose="020B0503020203020204" charset="0"/>
              </a:rPr>
              <a:t>tree.yview</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scrollbar.pack</a:t>
            </a:r>
            <a:r>
              <a:rPr lang="en-US" sz="1050" dirty="0">
                <a:solidFill>
                  <a:schemeClr val="bg1"/>
                </a:solidFill>
                <a:latin typeface="PT Sans" panose="020B0503020203020204" charset="0"/>
              </a:rPr>
              <a:t>(side=RIGHT, fill=Y)</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tree.configure</a:t>
            </a:r>
            <a:r>
              <a:rPr lang="en-US" sz="1050" dirty="0">
                <a:solidFill>
                  <a:schemeClr val="bg1"/>
                </a:solidFill>
                <a:latin typeface="PT Sans" panose="020B0503020203020204" charset="0"/>
              </a:rPr>
              <a:t>(</a:t>
            </a:r>
            <a:r>
              <a:rPr lang="en-US" sz="1050" dirty="0" err="1">
                <a:solidFill>
                  <a:schemeClr val="bg1"/>
                </a:solidFill>
                <a:latin typeface="PT Sans" panose="020B0503020203020204" charset="0"/>
              </a:rPr>
              <a:t>yscroll</a:t>
            </a:r>
            <a:r>
              <a:rPr lang="en-US" sz="1050" dirty="0">
                <a:solidFill>
                  <a:schemeClr val="bg1"/>
                </a:solidFill>
                <a:latin typeface="PT Sans" panose="020B0503020203020204" charset="0"/>
              </a:rPr>
              <a:t>=</a:t>
            </a:r>
            <a:r>
              <a:rPr lang="en-US" sz="1050" dirty="0" err="1">
                <a:solidFill>
                  <a:schemeClr val="bg1"/>
                </a:solidFill>
                <a:latin typeface="PT Sans" panose="020B0503020203020204" charset="0"/>
              </a:rPr>
              <a:t>scrollbar.set</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new_window.protocol</a:t>
            </a:r>
            <a:r>
              <a:rPr lang="en-US" sz="1050" dirty="0">
                <a:solidFill>
                  <a:schemeClr val="bg1"/>
                </a:solidFill>
                <a:latin typeface="PT Sans" panose="020B0503020203020204" charset="0"/>
              </a:rPr>
              <a:t>("WM_DELETE_WINDOW", </a:t>
            </a:r>
            <a:r>
              <a:rPr lang="en-US" sz="1050" dirty="0" err="1">
                <a:solidFill>
                  <a:schemeClr val="bg1"/>
                </a:solidFill>
                <a:latin typeface="PT Sans" panose="020B0503020203020204" charset="0"/>
              </a:rPr>
              <a:t>new_window.destroy</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else:</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messagebox.showerror</a:t>
            </a:r>
            <a:r>
              <a:rPr lang="en-US" sz="1050" dirty="0">
                <a:solidFill>
                  <a:schemeClr val="bg1"/>
                </a:solidFill>
                <a:latin typeface="PT Sans" panose="020B0503020203020204" charset="0"/>
              </a:rPr>
              <a:t>("Error", "No data available.")</a:t>
            </a:r>
          </a:p>
        </p:txBody>
      </p:sp>
      <p:grpSp>
        <p:nvGrpSpPr>
          <p:cNvPr id="6" name="Google Shape;4648;p70"/>
          <p:cNvGrpSpPr/>
          <p:nvPr/>
        </p:nvGrpSpPr>
        <p:grpSpPr>
          <a:xfrm>
            <a:off x="5295234" y="149447"/>
            <a:ext cx="315344" cy="291449"/>
            <a:chOff x="7552205" y="3407083"/>
            <a:chExt cx="411420" cy="416501"/>
          </a:xfrm>
        </p:grpSpPr>
        <p:sp>
          <p:nvSpPr>
            <p:cNvPr id="7" name="Google Shape;4649;p70"/>
            <p:cNvSpPr/>
            <p:nvPr/>
          </p:nvSpPr>
          <p:spPr>
            <a:xfrm>
              <a:off x="7625449" y="3674489"/>
              <a:ext cx="24748" cy="24748"/>
            </a:xfrm>
            <a:custGeom>
              <a:avLst/>
              <a:gdLst/>
              <a:ahLst/>
              <a:cxnLst/>
              <a:rect l="l" t="t" r="r" b="b"/>
              <a:pathLst>
                <a:path w="692" h="692" extrusionOk="0">
                  <a:moveTo>
                    <a:pt x="1" y="1"/>
                  </a:moveTo>
                  <a:lnTo>
                    <a:pt x="1" y="691"/>
                  </a:lnTo>
                  <a:lnTo>
                    <a:pt x="691" y="691"/>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50;p70"/>
            <p:cNvSpPr/>
            <p:nvPr/>
          </p:nvSpPr>
          <p:spPr>
            <a:xfrm>
              <a:off x="7552205" y="3407083"/>
              <a:ext cx="317714" cy="416490"/>
            </a:xfrm>
            <a:custGeom>
              <a:avLst/>
              <a:gdLst/>
              <a:ahLst/>
              <a:cxnLst/>
              <a:rect l="l" t="t" r="r" b="b"/>
              <a:pathLst>
                <a:path w="8884" h="11646" extrusionOk="0">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51;p70"/>
            <p:cNvSpPr/>
            <p:nvPr/>
          </p:nvSpPr>
          <p:spPr>
            <a:xfrm>
              <a:off x="777962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52;p70"/>
            <p:cNvSpPr/>
            <p:nvPr/>
          </p:nvSpPr>
          <p:spPr>
            <a:xfrm>
              <a:off x="7774513" y="3445815"/>
              <a:ext cx="189112" cy="224875"/>
            </a:xfrm>
            <a:custGeom>
              <a:avLst/>
              <a:gdLst/>
              <a:ahLst/>
              <a:cxnLst/>
              <a:rect l="l" t="t" r="r" b="b"/>
              <a:pathLst>
                <a:path w="5288" h="6288" extrusionOk="0">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770F8B6C-0198-C97D-F479-341E933B51DB}"/>
              </a:ext>
            </a:extLst>
          </p:cNvPr>
          <p:cNvPicPr>
            <a:picLocks noChangeAspect="1"/>
          </p:cNvPicPr>
          <p:nvPr/>
        </p:nvPicPr>
        <p:blipFill>
          <a:blip r:embed="rId3"/>
          <a:stretch>
            <a:fillRect/>
          </a:stretch>
        </p:blipFill>
        <p:spPr>
          <a:xfrm>
            <a:off x="5129950" y="3107809"/>
            <a:ext cx="3993842" cy="20384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24;p34"/>
          <p:cNvSpPr txBox="1"/>
          <p:nvPr/>
        </p:nvSpPr>
        <p:spPr>
          <a:xfrm>
            <a:off x="1103539" y="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effectLst>
                  <a:outerShdw blurRad="38100" dist="38100" dir="2700000" algn="tl">
                    <a:srgbClr val="000000">
                      <a:alpha val="43137"/>
                    </a:srgbClr>
                  </a:outerShdw>
                </a:effectLst>
                <a:latin typeface="Exo" charset="0"/>
              </a:rPr>
              <a:t>GRAPHIC USER INTERFACE (CHECK DATA AGAIN)</a:t>
            </a:r>
          </a:p>
        </p:txBody>
      </p:sp>
      <p:pic>
        <p:nvPicPr>
          <p:cNvPr id="6" name="Picture 5">
            <a:extLst>
              <a:ext uri="{FF2B5EF4-FFF2-40B4-BE49-F238E27FC236}">
                <a16:creationId xmlns:a16="http://schemas.microsoft.com/office/drawing/2014/main" id="{D278C647-F882-309A-E4B4-994670F554EB}"/>
              </a:ext>
            </a:extLst>
          </p:cNvPr>
          <p:cNvPicPr>
            <a:picLocks noChangeAspect="1"/>
          </p:cNvPicPr>
          <p:nvPr/>
        </p:nvPicPr>
        <p:blipFill>
          <a:blip r:embed="rId2"/>
          <a:stretch>
            <a:fillRect/>
          </a:stretch>
        </p:blipFill>
        <p:spPr>
          <a:xfrm>
            <a:off x="846666" y="697175"/>
            <a:ext cx="7872367" cy="4044158"/>
          </a:xfrm>
          <a:prstGeom prst="rect">
            <a:avLst/>
          </a:prstGeom>
        </p:spPr>
      </p:pic>
    </p:spTree>
    <p:extLst>
      <p:ext uri="{BB962C8B-B14F-4D97-AF65-F5344CB8AC3E}">
        <p14:creationId xmlns:p14="http://schemas.microsoft.com/office/powerpoint/2010/main" val="3730281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24;p34"/>
          <p:cNvSpPr txBox="1"/>
          <p:nvPr/>
        </p:nvSpPr>
        <p:spPr>
          <a:xfrm>
            <a:off x="1556858" y="-1088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effectLst>
                  <a:outerShdw blurRad="38100" dist="38100" dir="2700000" algn="tl">
                    <a:srgbClr val="000000">
                      <a:alpha val="43137"/>
                    </a:srgbClr>
                  </a:outerShdw>
                </a:effectLst>
                <a:latin typeface="Exo" charset="0"/>
              </a:rPr>
              <a:t>GRAPHIC USER INTERFACE (STATISTICS)</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F720C5A-96FF-C936-EA2A-BA4424D8490F}"/>
                  </a:ext>
                </a:extLst>
              </p14:cNvPr>
              <p14:cNvContentPartPr/>
              <p14:nvPr/>
            </p14:nvContentPartPr>
            <p14:xfrm>
              <a:off x="5542178" y="2043098"/>
              <a:ext cx="360" cy="360"/>
            </p14:xfrm>
          </p:contentPart>
        </mc:Choice>
        <mc:Fallback xmlns="">
          <p:pic>
            <p:nvPicPr>
              <p:cNvPr id="2" name="Ink 1">
                <a:extLst>
                  <a:ext uri="{FF2B5EF4-FFF2-40B4-BE49-F238E27FC236}">
                    <a16:creationId xmlns:a16="http://schemas.microsoft.com/office/drawing/2014/main" id="{6F720C5A-96FF-C936-EA2A-BA4424D8490F}"/>
                  </a:ext>
                </a:extLst>
              </p:cNvPr>
              <p:cNvPicPr/>
              <p:nvPr/>
            </p:nvPicPr>
            <p:blipFill>
              <a:blip r:embed="rId3"/>
              <a:stretch>
                <a:fillRect/>
              </a:stretch>
            </p:blipFill>
            <p:spPr>
              <a:xfrm>
                <a:off x="5524538" y="202545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0FC99AD-47F0-DD20-FC63-F9CCFB37B5AF}"/>
                  </a:ext>
                </a:extLst>
              </p14:cNvPr>
              <p14:cNvContentPartPr/>
              <p14:nvPr/>
            </p14:nvContentPartPr>
            <p14:xfrm>
              <a:off x="5531378" y="1851218"/>
              <a:ext cx="360" cy="360"/>
            </p14:xfrm>
          </p:contentPart>
        </mc:Choice>
        <mc:Fallback xmlns="">
          <p:pic>
            <p:nvPicPr>
              <p:cNvPr id="3" name="Ink 2">
                <a:extLst>
                  <a:ext uri="{FF2B5EF4-FFF2-40B4-BE49-F238E27FC236}">
                    <a16:creationId xmlns:a16="http://schemas.microsoft.com/office/drawing/2014/main" id="{80FC99AD-47F0-DD20-FC63-F9CCFB37B5AF}"/>
                  </a:ext>
                </a:extLst>
              </p:cNvPr>
              <p:cNvPicPr/>
              <p:nvPr/>
            </p:nvPicPr>
            <p:blipFill>
              <a:blip r:embed="rId3"/>
              <a:stretch>
                <a:fillRect/>
              </a:stretch>
            </p:blipFill>
            <p:spPr>
              <a:xfrm>
                <a:off x="5513378" y="18332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FA6EEE3-A663-EA1A-E5B8-F867F2DB5125}"/>
                  </a:ext>
                </a:extLst>
              </p14:cNvPr>
              <p14:cNvContentPartPr/>
              <p14:nvPr/>
            </p14:nvContentPartPr>
            <p14:xfrm>
              <a:off x="5519858" y="2991338"/>
              <a:ext cx="360" cy="360"/>
            </p14:xfrm>
          </p:contentPart>
        </mc:Choice>
        <mc:Fallback xmlns="">
          <p:pic>
            <p:nvPicPr>
              <p:cNvPr id="5" name="Ink 4">
                <a:extLst>
                  <a:ext uri="{FF2B5EF4-FFF2-40B4-BE49-F238E27FC236}">
                    <a16:creationId xmlns:a16="http://schemas.microsoft.com/office/drawing/2014/main" id="{BFA6EEE3-A663-EA1A-E5B8-F867F2DB5125}"/>
                  </a:ext>
                </a:extLst>
              </p:cNvPr>
              <p:cNvPicPr/>
              <p:nvPr/>
            </p:nvPicPr>
            <p:blipFill>
              <a:blip r:embed="rId3"/>
              <a:stretch>
                <a:fillRect/>
              </a:stretch>
            </p:blipFill>
            <p:spPr>
              <a:xfrm>
                <a:off x="5501858" y="297333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44363C9-2314-E779-6361-552293C06EB6}"/>
                  </a:ext>
                </a:extLst>
              </p14:cNvPr>
              <p14:cNvContentPartPr/>
              <p14:nvPr/>
            </p14:nvContentPartPr>
            <p14:xfrm>
              <a:off x="6524618" y="2246138"/>
              <a:ext cx="360" cy="360"/>
            </p14:xfrm>
          </p:contentPart>
        </mc:Choice>
        <mc:Fallback xmlns="">
          <p:pic>
            <p:nvPicPr>
              <p:cNvPr id="7" name="Ink 6">
                <a:extLst>
                  <a:ext uri="{FF2B5EF4-FFF2-40B4-BE49-F238E27FC236}">
                    <a16:creationId xmlns:a16="http://schemas.microsoft.com/office/drawing/2014/main" id="{644363C9-2314-E779-6361-552293C06EB6}"/>
                  </a:ext>
                </a:extLst>
              </p:cNvPr>
              <p:cNvPicPr/>
              <p:nvPr/>
            </p:nvPicPr>
            <p:blipFill>
              <a:blip r:embed="rId3"/>
              <a:stretch>
                <a:fillRect/>
              </a:stretch>
            </p:blipFill>
            <p:spPr>
              <a:xfrm>
                <a:off x="6506618" y="222849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25A2347-DC3C-B5B5-C647-2510730E133A}"/>
                  </a:ext>
                </a:extLst>
              </p14:cNvPr>
              <p14:cNvContentPartPr/>
              <p14:nvPr/>
            </p14:nvContentPartPr>
            <p14:xfrm>
              <a:off x="6490778" y="1975418"/>
              <a:ext cx="360" cy="360"/>
            </p14:xfrm>
          </p:contentPart>
        </mc:Choice>
        <mc:Fallback xmlns="">
          <p:pic>
            <p:nvPicPr>
              <p:cNvPr id="8" name="Ink 7">
                <a:extLst>
                  <a:ext uri="{FF2B5EF4-FFF2-40B4-BE49-F238E27FC236}">
                    <a16:creationId xmlns:a16="http://schemas.microsoft.com/office/drawing/2014/main" id="{625A2347-DC3C-B5B5-C647-2510730E133A}"/>
                  </a:ext>
                </a:extLst>
              </p:cNvPr>
              <p:cNvPicPr/>
              <p:nvPr/>
            </p:nvPicPr>
            <p:blipFill>
              <a:blip r:embed="rId3"/>
              <a:stretch>
                <a:fillRect/>
              </a:stretch>
            </p:blipFill>
            <p:spPr>
              <a:xfrm>
                <a:off x="6473138" y="19574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C89DA5E-25DE-26A2-6EB5-E4000B898106}"/>
                  </a:ext>
                </a:extLst>
              </p14:cNvPr>
              <p14:cNvContentPartPr/>
              <p14:nvPr/>
            </p14:nvContentPartPr>
            <p14:xfrm>
              <a:off x="6513458" y="2065418"/>
              <a:ext cx="360" cy="360"/>
            </p14:xfrm>
          </p:contentPart>
        </mc:Choice>
        <mc:Fallback xmlns="">
          <p:pic>
            <p:nvPicPr>
              <p:cNvPr id="9" name="Ink 8">
                <a:extLst>
                  <a:ext uri="{FF2B5EF4-FFF2-40B4-BE49-F238E27FC236}">
                    <a16:creationId xmlns:a16="http://schemas.microsoft.com/office/drawing/2014/main" id="{0C89DA5E-25DE-26A2-6EB5-E4000B898106}"/>
                  </a:ext>
                </a:extLst>
              </p:cNvPr>
              <p:cNvPicPr/>
              <p:nvPr/>
            </p:nvPicPr>
            <p:blipFill>
              <a:blip r:embed="rId3"/>
              <a:stretch>
                <a:fillRect/>
              </a:stretch>
            </p:blipFill>
            <p:spPr>
              <a:xfrm>
                <a:off x="6495458" y="2047418"/>
                <a:ext cx="36000" cy="36000"/>
              </a:xfrm>
              <a:prstGeom prst="rect">
                <a:avLst/>
              </a:prstGeom>
            </p:spPr>
          </p:pic>
        </mc:Fallback>
      </mc:AlternateContent>
      <p:grpSp>
        <p:nvGrpSpPr>
          <p:cNvPr id="12" name="Group 11">
            <a:extLst>
              <a:ext uri="{FF2B5EF4-FFF2-40B4-BE49-F238E27FC236}">
                <a16:creationId xmlns:a16="http://schemas.microsoft.com/office/drawing/2014/main" id="{89B6B1DB-E91B-9B75-5FFA-75086043ACAA}"/>
              </a:ext>
            </a:extLst>
          </p:cNvPr>
          <p:cNvGrpSpPr/>
          <p:nvPr/>
        </p:nvGrpSpPr>
        <p:grpSpPr>
          <a:xfrm>
            <a:off x="6524618" y="3059018"/>
            <a:ext cx="11880" cy="11520"/>
            <a:chOff x="6524618" y="3059018"/>
            <a:chExt cx="11880" cy="1152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57345F5-C004-CFC7-5EB7-8B6A9597BA94}"/>
                    </a:ext>
                  </a:extLst>
                </p14:cNvPr>
                <p14:cNvContentPartPr/>
                <p14:nvPr/>
              </p14:nvContentPartPr>
              <p14:xfrm>
                <a:off x="6524618" y="3059018"/>
                <a:ext cx="360" cy="360"/>
              </p14:xfrm>
            </p:contentPart>
          </mc:Choice>
          <mc:Fallback xmlns="">
            <p:pic>
              <p:nvPicPr>
                <p:cNvPr id="10" name="Ink 9">
                  <a:extLst>
                    <a:ext uri="{FF2B5EF4-FFF2-40B4-BE49-F238E27FC236}">
                      <a16:creationId xmlns:a16="http://schemas.microsoft.com/office/drawing/2014/main" id="{657345F5-C004-CFC7-5EB7-8B6A9597BA94}"/>
                    </a:ext>
                  </a:extLst>
                </p:cNvPr>
                <p:cNvPicPr/>
                <p:nvPr/>
              </p:nvPicPr>
              <p:blipFill>
                <a:blip r:embed="rId3"/>
                <a:stretch>
                  <a:fillRect/>
                </a:stretch>
              </p:blipFill>
              <p:spPr>
                <a:xfrm>
                  <a:off x="6506618" y="30410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F057864-0EED-E3DB-B77C-7A84DFFD57E4}"/>
                    </a:ext>
                  </a:extLst>
                </p14:cNvPr>
                <p14:cNvContentPartPr/>
                <p14:nvPr/>
              </p14:nvContentPartPr>
              <p14:xfrm>
                <a:off x="6536138" y="3070178"/>
                <a:ext cx="360" cy="360"/>
              </p14:xfrm>
            </p:contentPart>
          </mc:Choice>
          <mc:Fallback xmlns="">
            <p:pic>
              <p:nvPicPr>
                <p:cNvPr id="11" name="Ink 10">
                  <a:extLst>
                    <a:ext uri="{FF2B5EF4-FFF2-40B4-BE49-F238E27FC236}">
                      <a16:creationId xmlns:a16="http://schemas.microsoft.com/office/drawing/2014/main" id="{1F057864-0EED-E3DB-B77C-7A84DFFD57E4}"/>
                    </a:ext>
                  </a:extLst>
                </p:cNvPr>
                <p:cNvPicPr/>
                <p:nvPr/>
              </p:nvPicPr>
              <p:blipFill>
                <a:blip r:embed="rId3"/>
                <a:stretch>
                  <a:fillRect/>
                </a:stretch>
              </p:blipFill>
              <p:spPr>
                <a:xfrm>
                  <a:off x="6518138" y="3052178"/>
                  <a:ext cx="36000" cy="36000"/>
                </a:xfrm>
                <a:prstGeom prst="rect">
                  <a:avLst/>
                </a:prstGeom>
              </p:spPr>
            </p:pic>
          </mc:Fallback>
        </mc:AlternateContent>
      </p:grpSp>
      <p:grpSp>
        <p:nvGrpSpPr>
          <p:cNvPr id="17" name="Group 16">
            <a:extLst>
              <a:ext uri="{FF2B5EF4-FFF2-40B4-BE49-F238E27FC236}">
                <a16:creationId xmlns:a16="http://schemas.microsoft.com/office/drawing/2014/main" id="{2A596CFB-D62D-E507-D032-1AD98AA652E4}"/>
              </a:ext>
            </a:extLst>
          </p:cNvPr>
          <p:cNvGrpSpPr/>
          <p:nvPr/>
        </p:nvGrpSpPr>
        <p:grpSpPr>
          <a:xfrm>
            <a:off x="6513458" y="3295898"/>
            <a:ext cx="360" cy="360"/>
            <a:chOff x="6513458" y="3295898"/>
            <a:chExt cx="360" cy="36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4215BDA7-F817-FAAB-EB1F-AD2EE2FE61F8}"/>
                    </a:ext>
                  </a:extLst>
                </p14:cNvPr>
                <p14:cNvContentPartPr/>
                <p14:nvPr/>
              </p14:nvContentPartPr>
              <p14:xfrm>
                <a:off x="6513458" y="3295898"/>
                <a:ext cx="360" cy="360"/>
              </p14:xfrm>
            </p:contentPart>
          </mc:Choice>
          <mc:Fallback xmlns="">
            <p:pic>
              <p:nvPicPr>
                <p:cNvPr id="13" name="Ink 12">
                  <a:extLst>
                    <a:ext uri="{FF2B5EF4-FFF2-40B4-BE49-F238E27FC236}">
                      <a16:creationId xmlns:a16="http://schemas.microsoft.com/office/drawing/2014/main" id="{4215BDA7-F817-FAAB-EB1F-AD2EE2FE61F8}"/>
                    </a:ext>
                  </a:extLst>
                </p:cNvPr>
                <p:cNvPicPr/>
                <p:nvPr/>
              </p:nvPicPr>
              <p:blipFill>
                <a:blip r:embed="rId3"/>
                <a:stretch>
                  <a:fillRect/>
                </a:stretch>
              </p:blipFill>
              <p:spPr>
                <a:xfrm>
                  <a:off x="6495458" y="327789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95B0C8F2-D237-3379-5E99-33CB0F57AB08}"/>
                    </a:ext>
                  </a:extLst>
                </p14:cNvPr>
                <p14:cNvContentPartPr/>
                <p14:nvPr/>
              </p14:nvContentPartPr>
              <p14:xfrm>
                <a:off x="6513458" y="3295898"/>
                <a:ext cx="360" cy="360"/>
              </p14:xfrm>
            </p:contentPart>
          </mc:Choice>
          <mc:Fallback xmlns="">
            <p:pic>
              <p:nvPicPr>
                <p:cNvPr id="14" name="Ink 13">
                  <a:extLst>
                    <a:ext uri="{FF2B5EF4-FFF2-40B4-BE49-F238E27FC236}">
                      <a16:creationId xmlns:a16="http://schemas.microsoft.com/office/drawing/2014/main" id="{95B0C8F2-D237-3379-5E99-33CB0F57AB08}"/>
                    </a:ext>
                  </a:extLst>
                </p:cNvPr>
                <p:cNvPicPr/>
                <p:nvPr/>
              </p:nvPicPr>
              <p:blipFill>
                <a:blip r:embed="rId3"/>
                <a:stretch>
                  <a:fillRect/>
                </a:stretch>
              </p:blipFill>
              <p:spPr>
                <a:xfrm>
                  <a:off x="6495458" y="327789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C2285AFF-955B-545E-5E1F-D4DB0E62F2C2}"/>
                    </a:ext>
                  </a:extLst>
                </p14:cNvPr>
                <p14:cNvContentPartPr/>
                <p14:nvPr/>
              </p14:nvContentPartPr>
              <p14:xfrm>
                <a:off x="6513458" y="3295898"/>
                <a:ext cx="360" cy="360"/>
              </p14:xfrm>
            </p:contentPart>
          </mc:Choice>
          <mc:Fallback xmlns="">
            <p:pic>
              <p:nvPicPr>
                <p:cNvPr id="15" name="Ink 14">
                  <a:extLst>
                    <a:ext uri="{FF2B5EF4-FFF2-40B4-BE49-F238E27FC236}">
                      <a16:creationId xmlns:a16="http://schemas.microsoft.com/office/drawing/2014/main" id="{C2285AFF-955B-545E-5E1F-D4DB0E62F2C2}"/>
                    </a:ext>
                  </a:extLst>
                </p:cNvPr>
                <p:cNvPicPr/>
                <p:nvPr/>
              </p:nvPicPr>
              <p:blipFill>
                <a:blip r:embed="rId3"/>
                <a:stretch>
                  <a:fillRect/>
                </a:stretch>
              </p:blipFill>
              <p:spPr>
                <a:xfrm>
                  <a:off x="6495458" y="327789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CC534165-70D5-44B3-B3A0-87A794727BC1}"/>
                    </a:ext>
                  </a:extLst>
                </p14:cNvPr>
                <p14:cNvContentPartPr/>
                <p14:nvPr/>
              </p14:nvContentPartPr>
              <p14:xfrm>
                <a:off x="6513458" y="3295898"/>
                <a:ext cx="360" cy="360"/>
              </p14:xfrm>
            </p:contentPart>
          </mc:Choice>
          <mc:Fallback xmlns="">
            <p:pic>
              <p:nvPicPr>
                <p:cNvPr id="16" name="Ink 15">
                  <a:extLst>
                    <a:ext uri="{FF2B5EF4-FFF2-40B4-BE49-F238E27FC236}">
                      <a16:creationId xmlns:a16="http://schemas.microsoft.com/office/drawing/2014/main" id="{CC534165-70D5-44B3-B3A0-87A794727BC1}"/>
                    </a:ext>
                  </a:extLst>
                </p:cNvPr>
                <p:cNvPicPr/>
                <p:nvPr/>
              </p:nvPicPr>
              <p:blipFill>
                <a:blip r:embed="rId3"/>
                <a:stretch>
                  <a:fillRect/>
                </a:stretch>
              </p:blipFill>
              <p:spPr>
                <a:xfrm>
                  <a:off x="6495458" y="3277898"/>
                  <a:ext cx="36000" cy="36000"/>
                </a:xfrm>
                <a:prstGeom prst="rect">
                  <a:avLst/>
                </a:prstGeom>
              </p:spPr>
            </p:pic>
          </mc:Fallback>
        </mc:AlternateContent>
      </p:grpSp>
      <p:grpSp>
        <p:nvGrpSpPr>
          <p:cNvPr id="20" name="Group 19">
            <a:extLst>
              <a:ext uri="{FF2B5EF4-FFF2-40B4-BE49-F238E27FC236}">
                <a16:creationId xmlns:a16="http://schemas.microsoft.com/office/drawing/2014/main" id="{85DD7284-68BC-1BD1-19FE-800ABEF3A7A0}"/>
              </a:ext>
            </a:extLst>
          </p:cNvPr>
          <p:cNvGrpSpPr/>
          <p:nvPr/>
        </p:nvGrpSpPr>
        <p:grpSpPr>
          <a:xfrm>
            <a:off x="5531378" y="3059018"/>
            <a:ext cx="360" cy="360"/>
            <a:chOff x="5531378" y="3059018"/>
            <a:chExt cx="360" cy="360"/>
          </a:xfrm>
        </p:grpSpPr>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3EF86CEB-A450-5BFA-C96C-CC24C53138F2}"/>
                    </a:ext>
                  </a:extLst>
                </p14:cNvPr>
                <p14:cNvContentPartPr/>
                <p14:nvPr/>
              </p14:nvContentPartPr>
              <p14:xfrm>
                <a:off x="5531378" y="3059018"/>
                <a:ext cx="360" cy="360"/>
              </p14:xfrm>
            </p:contentPart>
          </mc:Choice>
          <mc:Fallback xmlns="">
            <p:pic>
              <p:nvPicPr>
                <p:cNvPr id="18" name="Ink 17">
                  <a:extLst>
                    <a:ext uri="{FF2B5EF4-FFF2-40B4-BE49-F238E27FC236}">
                      <a16:creationId xmlns:a16="http://schemas.microsoft.com/office/drawing/2014/main" id="{3EF86CEB-A450-5BFA-C96C-CC24C53138F2}"/>
                    </a:ext>
                  </a:extLst>
                </p:cNvPr>
                <p:cNvPicPr/>
                <p:nvPr/>
              </p:nvPicPr>
              <p:blipFill>
                <a:blip r:embed="rId3"/>
                <a:stretch>
                  <a:fillRect/>
                </a:stretch>
              </p:blipFill>
              <p:spPr>
                <a:xfrm>
                  <a:off x="5513378" y="30410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25EB6353-3E51-17CD-D1E3-191E72C60C7F}"/>
                    </a:ext>
                  </a:extLst>
                </p14:cNvPr>
                <p14:cNvContentPartPr/>
                <p14:nvPr/>
              </p14:nvContentPartPr>
              <p14:xfrm>
                <a:off x="5531378" y="3059018"/>
                <a:ext cx="360" cy="360"/>
              </p14:xfrm>
            </p:contentPart>
          </mc:Choice>
          <mc:Fallback xmlns="">
            <p:pic>
              <p:nvPicPr>
                <p:cNvPr id="19" name="Ink 18">
                  <a:extLst>
                    <a:ext uri="{FF2B5EF4-FFF2-40B4-BE49-F238E27FC236}">
                      <a16:creationId xmlns:a16="http://schemas.microsoft.com/office/drawing/2014/main" id="{25EB6353-3E51-17CD-D1E3-191E72C60C7F}"/>
                    </a:ext>
                  </a:extLst>
                </p:cNvPr>
                <p:cNvPicPr/>
                <p:nvPr/>
              </p:nvPicPr>
              <p:blipFill>
                <a:blip r:embed="rId3"/>
                <a:stretch>
                  <a:fillRect/>
                </a:stretch>
              </p:blipFill>
              <p:spPr>
                <a:xfrm>
                  <a:off x="5513378" y="3041018"/>
                  <a:ext cx="36000" cy="36000"/>
                </a:xfrm>
                <a:prstGeom prst="rect">
                  <a:avLst/>
                </a:prstGeom>
              </p:spPr>
            </p:pic>
          </mc:Fallback>
        </mc:AlternateContent>
      </p:grpSp>
      <p:pic>
        <p:nvPicPr>
          <p:cNvPr id="22" name="Picture 21">
            <a:extLst>
              <a:ext uri="{FF2B5EF4-FFF2-40B4-BE49-F238E27FC236}">
                <a16:creationId xmlns:a16="http://schemas.microsoft.com/office/drawing/2014/main" id="{6F2DDEB4-C283-8627-BD65-20991F81649E}"/>
              </a:ext>
            </a:extLst>
          </p:cNvPr>
          <p:cNvPicPr>
            <a:picLocks noChangeAspect="1"/>
          </p:cNvPicPr>
          <p:nvPr/>
        </p:nvPicPr>
        <p:blipFill>
          <a:blip r:embed="rId17"/>
          <a:stretch>
            <a:fillRect/>
          </a:stretch>
        </p:blipFill>
        <p:spPr>
          <a:xfrm>
            <a:off x="164065" y="566545"/>
            <a:ext cx="8815869" cy="449609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3038611" y="8822"/>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SOURCE CODE</a:t>
            </a:r>
            <a:endParaRPr sz="2800" dirty="0">
              <a:solidFill>
                <a:schemeClr val="accent2"/>
              </a:solidFill>
            </a:endParaRPr>
          </a:p>
        </p:txBody>
      </p:sp>
      <p:sp>
        <p:nvSpPr>
          <p:cNvPr id="2725" name="Google Shape;2725;p34"/>
          <p:cNvSpPr txBox="1">
            <a:spLocks noGrp="1"/>
          </p:cNvSpPr>
          <p:nvPr>
            <p:ph type="body" idx="1"/>
          </p:nvPr>
        </p:nvSpPr>
        <p:spPr>
          <a:xfrm>
            <a:off x="0" y="469876"/>
            <a:ext cx="3929743" cy="146499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050" dirty="0"/>
              <a:t>def </a:t>
            </a:r>
            <a:r>
              <a:rPr lang="en-US" sz="1050" dirty="0" err="1"/>
              <a:t>show_stats</a:t>
            </a:r>
            <a:r>
              <a:rPr lang="en-US" sz="1050" dirty="0"/>
              <a:t>():</a:t>
            </a:r>
          </a:p>
          <a:p>
            <a:pPr marL="0" lvl="0" indent="0" algn="l" rtl="0">
              <a:spcBef>
                <a:spcPts val="0"/>
              </a:spcBef>
              <a:spcAft>
                <a:spcPts val="1200"/>
              </a:spcAft>
              <a:buNone/>
            </a:pPr>
            <a:r>
              <a:rPr lang="en-US" sz="1050" dirty="0"/>
              <a:t>    global </a:t>
            </a:r>
            <a:r>
              <a:rPr lang="en-US" sz="1050" dirty="0" err="1"/>
              <a:t>covid_df</a:t>
            </a:r>
            <a:r>
              <a:rPr lang="en-US" sz="1050" dirty="0"/>
              <a:t>, </a:t>
            </a:r>
            <a:r>
              <a:rPr lang="en-US" sz="1050" dirty="0" err="1"/>
              <a:t>average_daily_cases</a:t>
            </a:r>
            <a:endParaRPr lang="en-US" sz="1050" dirty="0"/>
          </a:p>
          <a:p>
            <a:pPr marL="0" lvl="0" indent="0" algn="l" rtl="0">
              <a:spcBef>
                <a:spcPts val="0"/>
              </a:spcBef>
              <a:spcAft>
                <a:spcPts val="1200"/>
              </a:spcAft>
              <a:buNone/>
            </a:pPr>
            <a:r>
              <a:rPr lang="en-US" sz="1050" dirty="0"/>
              <a:t>    if </a:t>
            </a:r>
            <a:r>
              <a:rPr lang="en-US" sz="1050" dirty="0" err="1"/>
              <a:t>covid_df</a:t>
            </a:r>
            <a:r>
              <a:rPr lang="en-US" sz="1050" dirty="0"/>
              <a:t> is not None:</a:t>
            </a:r>
          </a:p>
          <a:p>
            <a:pPr marL="0" lvl="0" indent="0" algn="l" rtl="0">
              <a:spcBef>
                <a:spcPts val="0"/>
              </a:spcBef>
              <a:spcAft>
                <a:spcPts val="1200"/>
              </a:spcAft>
              <a:buNone/>
            </a:pPr>
            <a:r>
              <a:rPr lang="en-US" sz="1050" dirty="0"/>
              <a:t>        </a:t>
            </a:r>
            <a:r>
              <a:rPr lang="en-US" sz="1050" dirty="0" err="1"/>
              <a:t>covid_df</a:t>
            </a:r>
            <a:r>
              <a:rPr lang="en-US" sz="1050" dirty="0"/>
              <a:t>['Daily Recoveries'] = </a:t>
            </a:r>
            <a:r>
              <a:rPr lang="en-US" sz="1050" dirty="0" err="1"/>
              <a:t>covid_df</a:t>
            </a:r>
            <a:r>
              <a:rPr lang="en-US" sz="1050" dirty="0"/>
              <a:t>['Cured'].diff()</a:t>
            </a:r>
          </a:p>
          <a:p>
            <a:pPr marL="0" lvl="0" indent="0" algn="l" rtl="0">
              <a:spcBef>
                <a:spcPts val="0"/>
              </a:spcBef>
              <a:spcAft>
                <a:spcPts val="1200"/>
              </a:spcAft>
              <a:buNone/>
            </a:pPr>
            <a:r>
              <a:rPr lang="en-US" sz="1050" dirty="0"/>
              <a:t>        </a:t>
            </a:r>
            <a:r>
              <a:rPr lang="en-US" sz="1050" dirty="0" err="1"/>
              <a:t>covid_df</a:t>
            </a:r>
            <a:r>
              <a:rPr lang="en-US" sz="1050" dirty="0"/>
              <a:t>['Daily Deaths'] = </a:t>
            </a:r>
            <a:r>
              <a:rPr lang="en-US" sz="1050" dirty="0" err="1"/>
              <a:t>covid_df</a:t>
            </a:r>
            <a:r>
              <a:rPr lang="en-US" sz="1050" dirty="0"/>
              <a:t>['Death'].diff()</a:t>
            </a:r>
          </a:p>
          <a:p>
            <a:pPr marL="0" lvl="0" indent="0" algn="l" rtl="0">
              <a:spcBef>
                <a:spcPts val="0"/>
              </a:spcBef>
              <a:spcAft>
                <a:spcPts val="1200"/>
              </a:spcAft>
              <a:buNone/>
            </a:pPr>
            <a:r>
              <a:rPr lang="en-US" sz="1050" dirty="0" err="1"/>
              <a:t>countrywise</a:t>
            </a:r>
            <a:r>
              <a:rPr lang="en-US" sz="1050" dirty="0"/>
              <a:t> = </a:t>
            </a:r>
            <a:r>
              <a:rPr lang="en-US" sz="1050" dirty="0" err="1"/>
              <a:t>pd.pivot_table</a:t>
            </a:r>
            <a:r>
              <a:rPr lang="en-US" sz="1050" dirty="0"/>
              <a:t>(</a:t>
            </a:r>
            <a:r>
              <a:rPr lang="en-US" sz="1050" dirty="0" err="1"/>
              <a:t>covid_df</a:t>
            </a:r>
            <a:r>
              <a:rPr lang="en-US" sz="1050" dirty="0"/>
              <a:t>, values=["Total cases", "Death", "Cured"], index="country", </a:t>
            </a:r>
            <a:r>
              <a:rPr lang="en-US" sz="1050" dirty="0" err="1"/>
              <a:t>aggfunc</a:t>
            </a:r>
            <a:r>
              <a:rPr lang="en-US" sz="1050" dirty="0"/>
              <a:t>=max)</a:t>
            </a:r>
          </a:p>
          <a:p>
            <a:pPr marL="0" lvl="0" indent="0" algn="l" rtl="0">
              <a:spcBef>
                <a:spcPts val="0"/>
              </a:spcBef>
              <a:spcAft>
                <a:spcPts val="1200"/>
              </a:spcAft>
              <a:buNone/>
            </a:pPr>
            <a:r>
              <a:rPr lang="en-US" sz="1050" dirty="0"/>
              <a:t>        </a:t>
            </a:r>
            <a:r>
              <a:rPr lang="en-US" sz="1050" dirty="0" err="1"/>
              <a:t>countrywise</a:t>
            </a:r>
            <a:r>
              <a:rPr lang="en-US" sz="1050" dirty="0"/>
              <a:t>["Recovery Rate"] = </a:t>
            </a:r>
            <a:r>
              <a:rPr lang="en-US" sz="1050" dirty="0" err="1"/>
              <a:t>countrywise</a:t>
            </a:r>
            <a:r>
              <a:rPr lang="en-US" sz="1050" dirty="0"/>
              <a:t>["Cured"] * 100 / </a:t>
            </a:r>
            <a:r>
              <a:rPr lang="en-US" sz="1050" dirty="0" err="1"/>
              <a:t>countrywise</a:t>
            </a:r>
            <a:r>
              <a:rPr lang="en-US" sz="1050" dirty="0"/>
              <a:t>["Total cases"]</a:t>
            </a:r>
          </a:p>
          <a:p>
            <a:pPr marL="0" lvl="0" indent="0" algn="l" rtl="0">
              <a:spcBef>
                <a:spcPts val="0"/>
              </a:spcBef>
              <a:spcAft>
                <a:spcPts val="1200"/>
              </a:spcAft>
              <a:buNone/>
            </a:pPr>
            <a:r>
              <a:rPr lang="en-US" sz="1050" dirty="0"/>
              <a:t>        </a:t>
            </a:r>
            <a:r>
              <a:rPr lang="en-US" sz="1050" dirty="0" err="1"/>
              <a:t>countrywise</a:t>
            </a:r>
            <a:r>
              <a:rPr lang="en-US" sz="1050" dirty="0"/>
              <a:t>["Mortality Rate"] = </a:t>
            </a:r>
            <a:r>
              <a:rPr lang="en-US" sz="1050" dirty="0" err="1"/>
              <a:t>countrywise</a:t>
            </a:r>
            <a:r>
              <a:rPr lang="en-US" sz="1050" dirty="0"/>
              <a:t>["Death"] * 100 / </a:t>
            </a:r>
            <a:r>
              <a:rPr lang="en-US" sz="1050" dirty="0" err="1"/>
              <a:t>countrywise</a:t>
            </a:r>
            <a:r>
              <a:rPr lang="en-US" sz="1050" dirty="0"/>
              <a:t>["Total cases"]</a:t>
            </a:r>
          </a:p>
          <a:p>
            <a:pPr marL="0" lvl="0" indent="0" algn="l" rtl="0">
              <a:spcBef>
                <a:spcPts val="0"/>
              </a:spcBef>
              <a:spcAft>
                <a:spcPts val="1200"/>
              </a:spcAft>
              <a:buNone/>
            </a:pPr>
            <a:r>
              <a:rPr lang="en-US" sz="1050" dirty="0"/>
              <a:t>        </a:t>
            </a:r>
            <a:r>
              <a:rPr lang="en-US" sz="1050" dirty="0" err="1"/>
              <a:t>countrywise</a:t>
            </a:r>
            <a:r>
              <a:rPr lang="en-US" sz="1050" dirty="0"/>
              <a:t> = </a:t>
            </a:r>
            <a:r>
              <a:rPr lang="en-US" sz="1050" dirty="0" err="1"/>
              <a:t>countrywise.sort_values</a:t>
            </a:r>
            <a:r>
              <a:rPr lang="en-US" sz="1050" dirty="0"/>
              <a:t>(by="Total cases", ascending=False)</a:t>
            </a:r>
          </a:p>
          <a:p>
            <a:pPr marL="0" lvl="0" indent="0" algn="l" rtl="0">
              <a:spcBef>
                <a:spcPts val="0"/>
              </a:spcBef>
              <a:spcAft>
                <a:spcPts val="1200"/>
              </a:spcAft>
              <a:buNone/>
            </a:pPr>
            <a:endParaRPr lang="en-US" sz="1050" dirty="0"/>
          </a:p>
          <a:p>
            <a:pPr marL="0" lvl="0" indent="0" algn="l" rtl="0">
              <a:spcBef>
                <a:spcPts val="0"/>
              </a:spcBef>
              <a:spcAft>
                <a:spcPts val="1200"/>
              </a:spcAft>
              <a:buNone/>
            </a:pPr>
            <a:endParaRPr lang="en-US" sz="1050" dirty="0"/>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725;p34"/>
          <p:cNvSpPr txBox="1"/>
          <p:nvPr/>
        </p:nvSpPr>
        <p:spPr>
          <a:xfrm>
            <a:off x="3441761" y="394704"/>
            <a:ext cx="5444331" cy="14649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PT Sans" panose="020B0503020203020204"/>
              <a:buAutoNum type="arabicPeriod"/>
              <a:defRPr sz="1200" b="0" i="0" u="none" strike="noStrike" cap="none">
                <a:solidFill>
                  <a:schemeClr val="lt1"/>
                </a:solidFill>
                <a:latin typeface="PT Sans" panose="020B0503020203020204"/>
                <a:ea typeface="PT Sans" panose="020B0503020203020204"/>
                <a:cs typeface="PT Sans" panose="020B0503020203020204"/>
                <a:sym typeface="PT Sans" panose="020B0503020203020204"/>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PT Sans" panose="020B0503020203020204"/>
                <a:ea typeface="PT Sans" panose="020B0503020203020204"/>
                <a:cs typeface="PT Sans" panose="020B0503020203020204"/>
                <a:sym typeface="PT Sans" panose="020B0503020203020204"/>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PT Sans" panose="020B0503020203020204"/>
                <a:ea typeface="PT Sans" panose="020B0503020203020204"/>
                <a:cs typeface="PT Sans" panose="020B0503020203020204"/>
                <a:sym typeface="PT Sans" panose="020B0503020203020204"/>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PT Sans" panose="020B0503020203020204"/>
                <a:ea typeface="PT Sans" panose="020B0503020203020204"/>
                <a:cs typeface="PT Sans" panose="020B0503020203020204"/>
                <a:sym typeface="PT Sans" panose="020B0503020203020204"/>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PT Sans" panose="020B0503020203020204"/>
                <a:ea typeface="PT Sans" panose="020B0503020203020204"/>
                <a:cs typeface="PT Sans" panose="020B0503020203020204"/>
                <a:sym typeface="PT Sans" panose="020B0503020203020204"/>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PT Sans" panose="020B0503020203020204"/>
                <a:ea typeface="PT Sans" panose="020B0503020203020204"/>
                <a:cs typeface="PT Sans" panose="020B0503020203020204"/>
                <a:sym typeface="PT Sans" panose="020B0503020203020204"/>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PT Sans" panose="020B0503020203020204"/>
                <a:ea typeface="PT Sans" panose="020B0503020203020204"/>
                <a:cs typeface="PT Sans" panose="020B0503020203020204"/>
                <a:sym typeface="PT Sans" panose="020B0503020203020204"/>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PT Sans" panose="020B0503020203020204"/>
                <a:ea typeface="PT Sans" panose="020B0503020203020204"/>
                <a:cs typeface="PT Sans" panose="020B0503020203020204"/>
                <a:sym typeface="PT Sans" panose="020B0503020203020204"/>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PT Sans" panose="020B0503020203020204"/>
                <a:ea typeface="PT Sans" panose="020B0503020203020204"/>
                <a:cs typeface="PT Sans" panose="020B0503020203020204"/>
                <a:sym typeface="PT Sans" panose="020B0503020203020204"/>
              </a:defRPr>
            </a:lvl9pPr>
          </a:lstStyle>
          <a:p>
            <a:pPr marL="0" lvl="0" indent="0" algn="l" rtl="0">
              <a:spcBef>
                <a:spcPts val="0"/>
              </a:spcBef>
              <a:spcAft>
                <a:spcPts val="1200"/>
              </a:spcAft>
              <a:buNone/>
            </a:pPr>
            <a:r>
              <a:rPr lang="en-US" sz="1050" dirty="0"/>
              <a:t> </a:t>
            </a:r>
            <a:r>
              <a:rPr lang="en-US" sz="1050" dirty="0" err="1"/>
              <a:t>stats_window</a:t>
            </a:r>
            <a:r>
              <a:rPr lang="en-US" sz="1050" dirty="0"/>
              <a:t> = </a:t>
            </a:r>
            <a:r>
              <a:rPr lang="en-US" sz="1050" dirty="0" err="1"/>
              <a:t>Toplevel</a:t>
            </a:r>
            <a:r>
              <a:rPr lang="en-US" sz="1050" dirty="0"/>
              <a:t>(root)</a:t>
            </a:r>
          </a:p>
          <a:p>
            <a:pPr marL="0" lvl="0" indent="0" algn="l" rtl="0">
              <a:spcBef>
                <a:spcPts val="0"/>
              </a:spcBef>
              <a:spcAft>
                <a:spcPts val="1200"/>
              </a:spcAft>
              <a:buNone/>
            </a:pPr>
            <a:r>
              <a:rPr lang="en-US" sz="1050" dirty="0"/>
              <a:t>        </a:t>
            </a:r>
            <a:r>
              <a:rPr lang="en-US" sz="1050" dirty="0" err="1"/>
              <a:t>stats_window.title</a:t>
            </a:r>
            <a:r>
              <a:rPr lang="en-US" sz="1050" dirty="0"/>
              <a:t>("Statistics")</a:t>
            </a:r>
          </a:p>
          <a:p>
            <a:pPr marL="0" lvl="0" indent="0" algn="l" rtl="0">
              <a:spcBef>
                <a:spcPts val="0"/>
              </a:spcBef>
              <a:spcAft>
                <a:spcPts val="1200"/>
              </a:spcAft>
              <a:buNone/>
            </a:pPr>
            <a:r>
              <a:rPr lang="en-US" sz="1050" dirty="0"/>
              <a:t>        tree = </a:t>
            </a:r>
            <a:r>
              <a:rPr lang="en-US" sz="1050" dirty="0" err="1"/>
              <a:t>ttk.Treeview</a:t>
            </a:r>
            <a:r>
              <a:rPr lang="en-US" sz="1050" dirty="0"/>
              <a:t>(</a:t>
            </a:r>
            <a:r>
              <a:rPr lang="en-US" sz="1050" dirty="0" err="1"/>
              <a:t>stats_window</a:t>
            </a:r>
            <a:r>
              <a:rPr lang="en-US" sz="1050" dirty="0"/>
              <a:t>)</a:t>
            </a:r>
          </a:p>
          <a:p>
            <a:pPr marL="0" lvl="0" indent="0" algn="l" rtl="0">
              <a:spcBef>
                <a:spcPts val="0"/>
              </a:spcBef>
              <a:spcAft>
                <a:spcPts val="1200"/>
              </a:spcAft>
              <a:buNone/>
            </a:pPr>
            <a:r>
              <a:rPr lang="en-US" sz="1050" dirty="0"/>
              <a:t>        </a:t>
            </a:r>
            <a:r>
              <a:rPr lang="en-US" sz="1050" dirty="0" err="1"/>
              <a:t>tree.pack</a:t>
            </a:r>
            <a:r>
              <a:rPr lang="en-US" sz="1050" dirty="0"/>
              <a:t>(fill=BOTH, expand=True)</a:t>
            </a:r>
          </a:p>
          <a:p>
            <a:pPr marL="0" lvl="0" indent="0" algn="l" rtl="0">
              <a:spcBef>
                <a:spcPts val="0"/>
              </a:spcBef>
              <a:spcAft>
                <a:spcPts val="1200"/>
              </a:spcAft>
              <a:buNone/>
            </a:pPr>
            <a:r>
              <a:rPr lang="en-US" sz="1050" dirty="0"/>
              <a:t>        columns = ["Country", "Total Cases", "Death", "Cured", "Recovery Rate", "Mortality Rate"]</a:t>
            </a:r>
          </a:p>
          <a:p>
            <a:pPr marL="0" lvl="0" indent="0" algn="l" rtl="0">
              <a:spcBef>
                <a:spcPts val="0"/>
              </a:spcBef>
              <a:spcAft>
                <a:spcPts val="1200"/>
              </a:spcAft>
              <a:buNone/>
            </a:pPr>
            <a:r>
              <a:rPr lang="en-US" sz="1050" dirty="0"/>
              <a:t>        tree["columns"] = columns</a:t>
            </a:r>
          </a:p>
          <a:p>
            <a:pPr marL="0" lvl="0" indent="0" algn="l" rtl="0">
              <a:spcBef>
                <a:spcPts val="0"/>
              </a:spcBef>
              <a:spcAft>
                <a:spcPts val="1200"/>
              </a:spcAft>
              <a:buNone/>
            </a:pPr>
            <a:r>
              <a:rPr lang="en-US" sz="1050" dirty="0"/>
              <a:t>        for col in columns:</a:t>
            </a:r>
          </a:p>
          <a:p>
            <a:pPr marL="0" lvl="0" indent="0" algn="l" rtl="0">
              <a:spcBef>
                <a:spcPts val="0"/>
              </a:spcBef>
              <a:spcAft>
                <a:spcPts val="1200"/>
              </a:spcAft>
              <a:buNone/>
            </a:pPr>
            <a:r>
              <a:rPr lang="en-US" sz="1050" dirty="0"/>
              <a:t>            </a:t>
            </a:r>
            <a:r>
              <a:rPr lang="en-US" sz="1050" dirty="0" err="1"/>
              <a:t>tree.heading</a:t>
            </a:r>
            <a:r>
              <a:rPr lang="en-US" sz="1050" dirty="0"/>
              <a:t>(col, text=col)</a:t>
            </a:r>
          </a:p>
          <a:p>
            <a:pPr marL="0" lvl="0" indent="0" algn="l" rtl="0">
              <a:spcBef>
                <a:spcPts val="0"/>
              </a:spcBef>
              <a:spcAft>
                <a:spcPts val="1200"/>
              </a:spcAft>
              <a:buNone/>
            </a:pPr>
            <a:r>
              <a:rPr lang="en-US" sz="1050" dirty="0"/>
              <a:t>            </a:t>
            </a:r>
            <a:r>
              <a:rPr lang="en-US" sz="1050" dirty="0" err="1"/>
              <a:t>tree.column</a:t>
            </a:r>
            <a:r>
              <a:rPr lang="en-US" sz="1050" dirty="0"/>
              <a:t>(col, width=100)</a:t>
            </a:r>
          </a:p>
          <a:p>
            <a:pPr marL="0" lvl="0" indent="0" algn="l" rtl="0">
              <a:spcBef>
                <a:spcPts val="0"/>
              </a:spcBef>
              <a:spcAft>
                <a:spcPts val="1200"/>
              </a:spcAft>
              <a:buNone/>
            </a:pPr>
            <a:r>
              <a:rPr lang="en-US" sz="1050" dirty="0"/>
              <a:t>        for </a:t>
            </a:r>
            <a:r>
              <a:rPr lang="en-US" sz="1050" dirty="0" err="1"/>
              <a:t>i</a:t>
            </a:r>
            <a:r>
              <a:rPr lang="en-US" sz="1050" dirty="0"/>
              <a:t>, row in </a:t>
            </a:r>
            <a:r>
              <a:rPr lang="en-US" sz="1050" dirty="0" err="1"/>
              <a:t>countrywise.iterrows</a:t>
            </a:r>
            <a:r>
              <a:rPr lang="en-US" sz="1050" dirty="0"/>
              <a:t>():</a:t>
            </a:r>
          </a:p>
          <a:p>
            <a:pPr marL="0" lvl="0" indent="0" algn="l" rtl="0">
              <a:spcBef>
                <a:spcPts val="0"/>
              </a:spcBef>
              <a:spcAft>
                <a:spcPts val="1200"/>
              </a:spcAft>
              <a:buNone/>
            </a:pPr>
            <a:r>
              <a:rPr lang="en-US" sz="1050" dirty="0"/>
              <a:t>            values = [</a:t>
            </a:r>
            <a:r>
              <a:rPr lang="en-US" sz="1050" dirty="0" err="1"/>
              <a:t>i</a:t>
            </a:r>
            <a:r>
              <a:rPr lang="en-US" sz="1050" dirty="0"/>
              <a:t>] + list(row)</a:t>
            </a:r>
          </a:p>
          <a:p>
            <a:pPr marL="0" lvl="0" indent="0" algn="l" rtl="0">
              <a:spcBef>
                <a:spcPts val="0"/>
              </a:spcBef>
              <a:spcAft>
                <a:spcPts val="1200"/>
              </a:spcAft>
              <a:buNone/>
            </a:pPr>
            <a:r>
              <a:rPr lang="en-US" sz="1050" dirty="0"/>
              <a:t>            </a:t>
            </a:r>
            <a:r>
              <a:rPr lang="en-US" sz="1050" dirty="0" err="1"/>
              <a:t>tree.insert</a:t>
            </a:r>
            <a:r>
              <a:rPr lang="en-US" sz="1050" dirty="0"/>
              <a:t>("", "end", text=</a:t>
            </a:r>
            <a:r>
              <a:rPr lang="en-US" sz="1050" dirty="0" err="1"/>
              <a:t>i</a:t>
            </a:r>
            <a:r>
              <a:rPr lang="en-US" sz="1050" dirty="0"/>
              <a:t>, values=values)</a:t>
            </a:r>
          </a:p>
          <a:p>
            <a:pPr marL="0" lvl="0" indent="0" algn="l" rtl="0">
              <a:spcBef>
                <a:spcPts val="0"/>
              </a:spcBef>
              <a:spcAft>
                <a:spcPts val="1200"/>
              </a:spcAft>
              <a:buNone/>
            </a:pPr>
            <a:r>
              <a:rPr lang="en-US" sz="1050" dirty="0"/>
              <a:t>        </a:t>
            </a:r>
            <a:r>
              <a:rPr lang="en-US" sz="1050" dirty="0" err="1"/>
              <a:t>stats_window.protocol</a:t>
            </a:r>
            <a:r>
              <a:rPr lang="en-US" sz="1050" dirty="0"/>
              <a:t>("WM_DELETE_WINDOW", </a:t>
            </a:r>
            <a:r>
              <a:rPr lang="en-US" sz="1050" dirty="0" err="1"/>
              <a:t>stats_window.destroy</a:t>
            </a:r>
            <a:r>
              <a:rPr lang="en-US" sz="1050" dirty="0"/>
              <a:t>)</a:t>
            </a:r>
          </a:p>
          <a:p>
            <a:pPr marL="0" lvl="0" indent="0" algn="l" rtl="0">
              <a:spcBef>
                <a:spcPts val="0"/>
              </a:spcBef>
              <a:spcAft>
                <a:spcPts val="1200"/>
              </a:spcAft>
              <a:buNone/>
            </a:pPr>
            <a:r>
              <a:rPr lang="en-US" sz="1050" dirty="0"/>
              <a:t>    else:</a:t>
            </a:r>
          </a:p>
          <a:p>
            <a:pPr marL="0" lvl="0" indent="0" algn="l" rtl="0">
              <a:spcBef>
                <a:spcPts val="0"/>
              </a:spcBef>
              <a:spcAft>
                <a:spcPts val="1200"/>
              </a:spcAft>
              <a:buNone/>
            </a:pPr>
            <a:r>
              <a:rPr lang="en-US" sz="1050" dirty="0"/>
              <a:t>        </a:t>
            </a:r>
            <a:r>
              <a:rPr lang="en-US" sz="1050" dirty="0" err="1"/>
              <a:t>messagebox.showerror</a:t>
            </a:r>
            <a:r>
              <a:rPr lang="en-US" sz="1050" dirty="0"/>
              <a:t>("Error", "No data available.")</a:t>
            </a:r>
          </a:p>
        </p:txBody>
      </p:sp>
      <p:grpSp>
        <p:nvGrpSpPr>
          <p:cNvPr id="3" name="Google Shape;4794;p70"/>
          <p:cNvGrpSpPr/>
          <p:nvPr/>
        </p:nvGrpSpPr>
        <p:grpSpPr>
          <a:xfrm>
            <a:off x="5391320" y="114011"/>
            <a:ext cx="377303" cy="355865"/>
            <a:chOff x="4003189" y="2735942"/>
            <a:chExt cx="418213" cy="416639"/>
          </a:xfrm>
        </p:grpSpPr>
        <p:sp>
          <p:nvSpPr>
            <p:cNvPr id="4" name="Google Shape;4795;p70"/>
            <p:cNvSpPr/>
            <p:nvPr/>
          </p:nvSpPr>
          <p:spPr>
            <a:xfrm>
              <a:off x="4003189" y="2735942"/>
              <a:ext cx="232564" cy="231669"/>
            </a:xfrm>
            <a:custGeom>
              <a:avLst/>
              <a:gdLst/>
              <a:ahLst/>
              <a:cxnLst/>
              <a:rect l="l" t="t" r="r" b="b"/>
              <a:pathLst>
                <a:path w="6503" h="6478" extrusionOk="0">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96;p70"/>
            <p:cNvSpPr/>
            <p:nvPr/>
          </p:nvSpPr>
          <p:spPr>
            <a:xfrm>
              <a:off x="4188874" y="2924023"/>
              <a:ext cx="232528" cy="228558"/>
            </a:xfrm>
            <a:custGeom>
              <a:avLst/>
              <a:gdLst/>
              <a:ahLst/>
              <a:cxnLst/>
              <a:rect l="l" t="t" r="r" b="b"/>
              <a:pathLst>
                <a:path w="6502" h="6391" extrusionOk="0">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97;p70"/>
            <p:cNvSpPr/>
            <p:nvPr/>
          </p:nvSpPr>
          <p:spPr>
            <a:xfrm>
              <a:off x="4258721" y="2773064"/>
              <a:ext cx="105642" cy="119626"/>
            </a:xfrm>
            <a:custGeom>
              <a:avLst/>
              <a:gdLst/>
              <a:ahLst/>
              <a:cxnLst/>
              <a:rect l="l" t="t" r="r" b="b"/>
              <a:pathLst>
                <a:path w="2954" h="3345" extrusionOk="0">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98;p70"/>
            <p:cNvSpPr/>
            <p:nvPr/>
          </p:nvSpPr>
          <p:spPr>
            <a:xfrm>
              <a:off x="4061949" y="2989757"/>
              <a:ext cx="105642" cy="119947"/>
            </a:xfrm>
            <a:custGeom>
              <a:avLst/>
              <a:gdLst/>
              <a:ahLst/>
              <a:cxnLst/>
              <a:rect l="l" t="t" r="r" b="b"/>
              <a:pathLst>
                <a:path w="2954" h="3354" extrusionOk="0">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0C73EECF-1416-E4EE-D454-6E7650DCCF76}"/>
              </a:ext>
            </a:extLst>
          </p:cNvPr>
          <p:cNvPicPr>
            <a:picLocks noChangeAspect="1"/>
          </p:cNvPicPr>
          <p:nvPr/>
        </p:nvPicPr>
        <p:blipFill>
          <a:blip r:embed="rId3"/>
          <a:stretch>
            <a:fillRect/>
          </a:stretch>
        </p:blipFill>
        <p:spPr>
          <a:xfrm>
            <a:off x="6276268" y="2079497"/>
            <a:ext cx="2872533" cy="146499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24;p34"/>
          <p:cNvSpPr txBox="1"/>
          <p:nvPr/>
        </p:nvSpPr>
        <p:spPr>
          <a:xfrm>
            <a:off x="1882065" y="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effectLst>
                  <a:outerShdw blurRad="38100" dist="38100" dir="2700000" algn="tl">
                    <a:srgbClr val="000000">
                      <a:alpha val="43137"/>
                    </a:srgbClr>
                  </a:outerShdw>
                </a:effectLst>
                <a:latin typeface="Exo" charset="0"/>
              </a:rPr>
              <a:t>GRAPHIC USER INTERFACE (GRAPHS)</a:t>
            </a:r>
          </a:p>
        </p:txBody>
      </p:sp>
      <p:pic>
        <p:nvPicPr>
          <p:cNvPr id="5" name="Picture 4">
            <a:extLst>
              <a:ext uri="{FF2B5EF4-FFF2-40B4-BE49-F238E27FC236}">
                <a16:creationId xmlns:a16="http://schemas.microsoft.com/office/drawing/2014/main" id="{6D065038-A75D-B694-2D98-A30A5E9E7E7D}"/>
              </a:ext>
            </a:extLst>
          </p:cNvPr>
          <p:cNvPicPr>
            <a:picLocks noChangeAspect="1"/>
          </p:cNvPicPr>
          <p:nvPr/>
        </p:nvPicPr>
        <p:blipFill>
          <a:blip r:embed="rId2"/>
          <a:stretch>
            <a:fillRect/>
          </a:stretch>
        </p:blipFill>
        <p:spPr>
          <a:xfrm>
            <a:off x="232757" y="572700"/>
            <a:ext cx="8781482" cy="45260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3038611" y="8822"/>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SOURCE CODE</a:t>
            </a:r>
            <a:endParaRPr sz="2800" dirty="0">
              <a:solidFill>
                <a:schemeClr val="accent2"/>
              </a:solidFill>
            </a:endParaRPr>
          </a:p>
        </p:txBody>
      </p:sp>
      <p:sp>
        <p:nvSpPr>
          <p:cNvPr id="2725" name="Google Shape;2725;p34"/>
          <p:cNvSpPr txBox="1">
            <a:spLocks noGrp="1"/>
          </p:cNvSpPr>
          <p:nvPr>
            <p:ph type="body" idx="1"/>
          </p:nvPr>
        </p:nvSpPr>
        <p:spPr>
          <a:xfrm>
            <a:off x="806871" y="8822"/>
            <a:ext cx="8153400" cy="146499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900" dirty="0"/>
              <a:t>def </a:t>
            </a:r>
            <a:r>
              <a:rPr lang="en-US" sz="900" dirty="0" err="1"/>
              <a:t>show_graphs</a:t>
            </a:r>
            <a:r>
              <a:rPr lang="en-US" sz="900" dirty="0"/>
              <a:t>():</a:t>
            </a:r>
          </a:p>
          <a:p>
            <a:pPr marL="0" lvl="0" indent="0" algn="l" rtl="0">
              <a:spcBef>
                <a:spcPts val="0"/>
              </a:spcBef>
              <a:spcAft>
                <a:spcPts val="1200"/>
              </a:spcAft>
              <a:buNone/>
            </a:pPr>
            <a:r>
              <a:rPr lang="en-US" sz="900" dirty="0"/>
              <a:t>    global </a:t>
            </a:r>
            <a:r>
              <a:rPr lang="en-US" sz="900" dirty="0" err="1"/>
              <a:t>covid_df</a:t>
            </a:r>
            <a:endParaRPr lang="en-US" sz="900" dirty="0"/>
          </a:p>
          <a:p>
            <a:pPr marL="0" lvl="0" indent="0" algn="l" rtl="0">
              <a:spcBef>
                <a:spcPts val="0"/>
              </a:spcBef>
              <a:spcAft>
                <a:spcPts val="1200"/>
              </a:spcAft>
              <a:buNone/>
            </a:pPr>
            <a:r>
              <a:rPr lang="en-US" sz="900" dirty="0"/>
              <a:t>    if </a:t>
            </a:r>
            <a:r>
              <a:rPr lang="en-US" sz="900" dirty="0" err="1"/>
              <a:t>covid_df</a:t>
            </a:r>
            <a:r>
              <a:rPr lang="en-US" sz="900" dirty="0"/>
              <a:t> is not None:</a:t>
            </a:r>
          </a:p>
          <a:p>
            <a:pPr marL="0" lvl="0" indent="0" algn="l" rtl="0">
              <a:spcBef>
                <a:spcPts val="0"/>
              </a:spcBef>
              <a:spcAft>
                <a:spcPts val="1200"/>
              </a:spcAft>
              <a:buNone/>
            </a:pPr>
            <a:r>
              <a:rPr lang="en-US" sz="900" dirty="0"/>
              <a:t>        </a:t>
            </a:r>
            <a:r>
              <a:rPr lang="en-US" sz="900" dirty="0" err="1"/>
              <a:t>graphs_window</a:t>
            </a:r>
            <a:r>
              <a:rPr lang="en-US" sz="900" dirty="0"/>
              <a:t> = </a:t>
            </a:r>
            <a:r>
              <a:rPr lang="en-US" sz="900" dirty="0" err="1"/>
              <a:t>Toplevel</a:t>
            </a:r>
            <a:r>
              <a:rPr lang="en-US" sz="900" dirty="0"/>
              <a:t>(root)</a:t>
            </a:r>
          </a:p>
          <a:p>
            <a:pPr marL="0" lvl="0" indent="0" algn="l" rtl="0">
              <a:spcBef>
                <a:spcPts val="0"/>
              </a:spcBef>
              <a:spcAft>
                <a:spcPts val="1200"/>
              </a:spcAft>
              <a:buNone/>
            </a:pPr>
            <a:r>
              <a:rPr lang="en-US" sz="900" dirty="0"/>
              <a:t>        </a:t>
            </a:r>
            <a:r>
              <a:rPr lang="en-US" sz="900" dirty="0" err="1"/>
              <a:t>graphs_window.title</a:t>
            </a:r>
            <a:r>
              <a:rPr lang="en-US" sz="900" dirty="0"/>
              <a:t>("Graphs")</a:t>
            </a:r>
          </a:p>
          <a:p>
            <a:pPr marL="0" lvl="0" indent="0" algn="l" rtl="0">
              <a:spcBef>
                <a:spcPts val="0"/>
              </a:spcBef>
              <a:spcAft>
                <a:spcPts val="1200"/>
              </a:spcAft>
              <a:buNone/>
            </a:pPr>
            <a:r>
              <a:rPr lang="en-US" sz="900" dirty="0"/>
              <a:t>        grid = </a:t>
            </a:r>
            <a:r>
              <a:rPr lang="en-US" sz="900" dirty="0" err="1"/>
              <a:t>plt.GridSpec</a:t>
            </a:r>
            <a:r>
              <a:rPr lang="en-US" sz="900" dirty="0"/>
              <a:t>(1, 2)</a:t>
            </a:r>
          </a:p>
          <a:p>
            <a:pPr marL="0" lvl="0" indent="0" algn="l" rtl="0">
              <a:spcBef>
                <a:spcPts val="0"/>
              </a:spcBef>
              <a:spcAft>
                <a:spcPts val="1200"/>
              </a:spcAft>
              <a:buNone/>
            </a:pPr>
            <a:r>
              <a:rPr lang="en-US" sz="900" dirty="0"/>
              <a:t>        # Top 10 countries with the highest number of deaths</a:t>
            </a:r>
          </a:p>
          <a:p>
            <a:pPr marL="0" lvl="0" indent="0" algn="l" rtl="0">
              <a:spcBef>
                <a:spcPts val="0"/>
              </a:spcBef>
              <a:spcAft>
                <a:spcPts val="1200"/>
              </a:spcAft>
              <a:buNone/>
            </a:pPr>
            <a:r>
              <a:rPr lang="en-US" sz="900" dirty="0"/>
              <a:t>        top_10_deaths = </a:t>
            </a:r>
            <a:r>
              <a:rPr lang="en-US" sz="900" dirty="0" err="1"/>
              <a:t>covid_df.groupby</a:t>
            </a:r>
            <a:r>
              <a:rPr lang="en-US" sz="900" dirty="0"/>
              <a:t>("country")["Death"].max().</a:t>
            </a:r>
            <a:r>
              <a:rPr lang="en-US" sz="900" dirty="0" err="1"/>
              <a:t>nlargest</a:t>
            </a:r>
            <a:r>
              <a:rPr lang="en-US" sz="900" dirty="0"/>
              <a:t>(10).</a:t>
            </a:r>
            <a:r>
              <a:rPr lang="en-US" sz="900" dirty="0" err="1"/>
              <a:t>reset_index</a:t>
            </a:r>
            <a:r>
              <a:rPr lang="en-US" sz="900" dirty="0"/>
              <a:t>()</a:t>
            </a:r>
          </a:p>
          <a:p>
            <a:pPr marL="0" lvl="0" indent="0" algn="l" rtl="0">
              <a:spcBef>
                <a:spcPts val="0"/>
              </a:spcBef>
              <a:spcAft>
                <a:spcPts val="1200"/>
              </a:spcAft>
              <a:buNone/>
            </a:pPr>
            <a:r>
              <a:rPr lang="en-US" sz="900" dirty="0"/>
              <a:t>        ax1 = </a:t>
            </a:r>
            <a:r>
              <a:rPr lang="en-US" sz="900" dirty="0" err="1"/>
              <a:t>plt.subplot</a:t>
            </a:r>
            <a:r>
              <a:rPr lang="en-US" sz="900" dirty="0"/>
              <a:t>(grid[0, 0])</a:t>
            </a:r>
          </a:p>
          <a:p>
            <a:pPr marL="0" lvl="0" indent="0" algn="l" rtl="0">
              <a:spcBef>
                <a:spcPts val="0"/>
              </a:spcBef>
              <a:spcAft>
                <a:spcPts val="1200"/>
              </a:spcAft>
              <a:buNone/>
            </a:pPr>
            <a:r>
              <a:rPr lang="en-US" sz="900" dirty="0"/>
              <a:t>        ax1.set_title("Top 10 Countries with Highest Deaths", size=10, </a:t>
            </a:r>
            <a:r>
              <a:rPr lang="en-US" sz="900" dirty="0" err="1"/>
              <a:t>fontweight</a:t>
            </a:r>
            <a:r>
              <a:rPr lang="en-US" sz="900" dirty="0"/>
              <a:t>='bold')</a:t>
            </a:r>
          </a:p>
          <a:p>
            <a:pPr marL="0" lvl="0" indent="0" algn="l" rtl="0">
              <a:spcBef>
                <a:spcPts val="0"/>
              </a:spcBef>
              <a:spcAft>
                <a:spcPts val="1200"/>
              </a:spcAft>
              <a:buNone/>
            </a:pPr>
            <a:r>
              <a:rPr lang="en-US" sz="900" dirty="0"/>
              <a:t>        </a:t>
            </a:r>
            <a:r>
              <a:rPr lang="en-US" sz="900" dirty="0" err="1"/>
              <a:t>sns.barplot</a:t>
            </a:r>
            <a:r>
              <a:rPr lang="en-US" sz="900" dirty="0"/>
              <a:t>(data=top_10_deaths, x="country", y="Death", linewidth=2, </a:t>
            </a:r>
            <a:r>
              <a:rPr lang="en-US" sz="900" dirty="0" err="1"/>
              <a:t>edgecolor</a:t>
            </a:r>
            <a:r>
              <a:rPr lang="en-US" sz="900" dirty="0"/>
              <a:t>='black', palette='</a:t>
            </a:r>
            <a:r>
              <a:rPr lang="en-US" sz="900" dirty="0" err="1"/>
              <a:t>RdYlBu_r</a:t>
            </a:r>
            <a:r>
              <a:rPr lang="en-US" sz="900" dirty="0"/>
              <a:t>', ax=ax1)</a:t>
            </a:r>
          </a:p>
          <a:p>
            <a:pPr marL="0" lvl="0" indent="0" algn="l" rtl="0">
              <a:spcBef>
                <a:spcPts val="0"/>
              </a:spcBef>
              <a:spcAft>
                <a:spcPts val="1200"/>
              </a:spcAft>
              <a:buNone/>
            </a:pPr>
            <a:r>
              <a:rPr lang="en-US" sz="900" dirty="0"/>
              <a:t>        for </a:t>
            </a:r>
            <a:r>
              <a:rPr lang="en-US" sz="900" dirty="0" err="1"/>
              <a:t>i</a:t>
            </a:r>
            <a:r>
              <a:rPr lang="en-US" sz="900" dirty="0"/>
              <a:t>, bar in enumerate(ax1.patches):</a:t>
            </a:r>
          </a:p>
          <a:p>
            <a:pPr marL="0" lvl="0" indent="0" algn="l" rtl="0">
              <a:spcBef>
                <a:spcPts val="0"/>
              </a:spcBef>
              <a:spcAft>
                <a:spcPts val="1200"/>
              </a:spcAft>
              <a:buNone/>
            </a:pPr>
            <a:r>
              <a:rPr lang="en-US" sz="900" dirty="0"/>
              <a:t>            ax1.text(</a:t>
            </a:r>
            <a:r>
              <a:rPr lang="en-US" sz="900" dirty="0" err="1"/>
              <a:t>bar.get_x</a:t>
            </a:r>
            <a:r>
              <a:rPr lang="en-US" sz="900" dirty="0"/>
              <a:t>() + </a:t>
            </a:r>
            <a:r>
              <a:rPr lang="en-US" sz="900" dirty="0" err="1"/>
              <a:t>bar.get_width</a:t>
            </a:r>
            <a:r>
              <a:rPr lang="en-US" sz="900" dirty="0"/>
              <a:t>() / 2, </a:t>
            </a:r>
            <a:r>
              <a:rPr lang="en-US" sz="900" dirty="0" err="1"/>
              <a:t>bar.get_height</a:t>
            </a:r>
            <a:r>
              <a:rPr lang="en-US" sz="900" dirty="0"/>
              <a:t>(), top_10_deaths.iloc[</a:t>
            </a:r>
            <a:r>
              <a:rPr lang="en-US" sz="900" dirty="0" err="1"/>
              <a:t>i</a:t>
            </a:r>
            <a:r>
              <a:rPr lang="en-US" sz="900" dirty="0"/>
              <a:t>]["Death"],</a:t>
            </a:r>
          </a:p>
          <a:p>
            <a:pPr marL="0" lvl="0" indent="0" algn="l" rtl="0">
              <a:spcBef>
                <a:spcPts val="0"/>
              </a:spcBef>
              <a:spcAft>
                <a:spcPts val="1200"/>
              </a:spcAft>
              <a:buNone/>
            </a:pPr>
            <a:r>
              <a:rPr lang="en-US" sz="900" dirty="0"/>
              <a:t>                     ha='center', </a:t>
            </a:r>
            <a:r>
              <a:rPr lang="en-US" sz="900" dirty="0" err="1"/>
              <a:t>va</a:t>
            </a:r>
            <a:r>
              <a:rPr lang="en-US" sz="900" dirty="0"/>
              <a:t>='bottom', color='black', </a:t>
            </a:r>
            <a:r>
              <a:rPr lang="en-US" sz="900" dirty="0" err="1"/>
              <a:t>fontweight</a:t>
            </a:r>
            <a:r>
              <a:rPr lang="en-US" sz="900" dirty="0"/>
              <a:t>='bold')</a:t>
            </a:r>
          </a:p>
          <a:p>
            <a:pPr marL="0" lvl="0" indent="0" algn="l" rtl="0">
              <a:spcBef>
                <a:spcPts val="0"/>
              </a:spcBef>
              <a:spcAft>
                <a:spcPts val="1200"/>
              </a:spcAft>
              <a:buNone/>
            </a:pPr>
            <a:r>
              <a:rPr lang="en-US" sz="900" dirty="0"/>
              <a:t>        ax1.set_xlabel("Country", size=10, </a:t>
            </a:r>
            <a:r>
              <a:rPr lang="en-US" sz="900" dirty="0" err="1"/>
              <a:t>fontweight</a:t>
            </a:r>
            <a:r>
              <a:rPr lang="en-US" sz="900" dirty="0"/>
              <a:t>='bold')</a:t>
            </a:r>
          </a:p>
          <a:p>
            <a:pPr marL="0" lvl="0" indent="0" algn="l" rtl="0">
              <a:spcBef>
                <a:spcPts val="0"/>
              </a:spcBef>
              <a:spcAft>
                <a:spcPts val="1200"/>
              </a:spcAft>
              <a:buNone/>
            </a:pPr>
            <a:r>
              <a:rPr lang="en-US" sz="900" dirty="0"/>
              <a:t>        ax1.set_ylabel("Deaths", size=10, </a:t>
            </a:r>
            <a:r>
              <a:rPr lang="en-US" sz="900" dirty="0" err="1"/>
              <a:t>fontweight</a:t>
            </a:r>
            <a:r>
              <a:rPr lang="en-US" sz="900" dirty="0"/>
              <a:t>='bold')</a:t>
            </a:r>
          </a:p>
          <a:p>
            <a:pPr marL="0" lvl="0" indent="0" algn="l" rtl="0">
              <a:spcBef>
                <a:spcPts val="0"/>
              </a:spcBef>
              <a:spcAft>
                <a:spcPts val="1200"/>
              </a:spcAft>
              <a:buNone/>
            </a:pPr>
            <a:r>
              <a:rPr lang="en-US" sz="900" dirty="0"/>
              <a:t>        ax1.set_xticklabels(ax1.get_xticklabels(), rotation=45, ha="right")</a:t>
            </a:r>
          </a:p>
          <a:p>
            <a:pPr marL="0" lvl="0" indent="0" algn="l" rtl="0">
              <a:spcBef>
                <a:spcPts val="0"/>
              </a:spcBef>
              <a:spcAft>
                <a:spcPts val="1200"/>
              </a:spcAft>
              <a:buNone/>
            </a:pPr>
            <a:endParaRPr lang="en-US" sz="900" dirty="0"/>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4802;p70"/>
          <p:cNvGrpSpPr/>
          <p:nvPr/>
        </p:nvGrpSpPr>
        <p:grpSpPr>
          <a:xfrm>
            <a:off x="5701541" y="92387"/>
            <a:ext cx="402900" cy="416492"/>
            <a:chOff x="2620884" y="2735942"/>
            <a:chExt cx="402900" cy="416492"/>
          </a:xfrm>
        </p:grpSpPr>
        <p:sp>
          <p:nvSpPr>
            <p:cNvPr id="4" name="Google Shape;4803;p70"/>
            <p:cNvSpPr/>
            <p:nvPr/>
          </p:nvSpPr>
          <p:spPr>
            <a:xfrm>
              <a:off x="2620884" y="2797241"/>
              <a:ext cx="402900" cy="355193"/>
            </a:xfrm>
            <a:custGeom>
              <a:avLst/>
              <a:gdLst/>
              <a:ahLst/>
              <a:cxnLst/>
              <a:rect l="l" t="t" r="r" b="b"/>
              <a:pathLst>
                <a:path w="11266" h="9932" extrusionOk="0">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04;p70"/>
            <p:cNvSpPr/>
            <p:nvPr/>
          </p:nvSpPr>
          <p:spPr>
            <a:xfrm>
              <a:off x="2667734" y="2735942"/>
              <a:ext cx="327084" cy="182711"/>
            </a:xfrm>
            <a:custGeom>
              <a:avLst/>
              <a:gdLst/>
              <a:ahLst/>
              <a:cxnLst/>
              <a:rect l="l" t="t" r="r" b="b"/>
              <a:pathLst>
                <a:path w="9146" h="5109" extrusionOk="0">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97F0E64-4D28-F8B8-86F6-28EE295F98E8}"/>
              </a:ext>
            </a:extLst>
          </p:cNvPr>
          <p:cNvPicPr>
            <a:picLocks noChangeAspect="1"/>
          </p:cNvPicPr>
          <p:nvPr/>
        </p:nvPicPr>
        <p:blipFill>
          <a:blip r:embed="rId3"/>
          <a:stretch>
            <a:fillRect/>
          </a:stretch>
        </p:blipFill>
        <p:spPr>
          <a:xfrm>
            <a:off x="5549251" y="3279063"/>
            <a:ext cx="3600313" cy="18556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3162790" y="62505"/>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l"/>
            <a:r>
              <a:rPr lang="en-US" dirty="0"/>
              <a:t>INTRODUCTION</a:t>
            </a:r>
          </a:p>
        </p:txBody>
      </p:sp>
      <p:sp>
        <p:nvSpPr>
          <p:cNvPr id="2725" name="Google Shape;2725;p34"/>
          <p:cNvSpPr txBox="1">
            <a:spLocks noGrp="1"/>
          </p:cNvSpPr>
          <p:nvPr>
            <p:ph type="body" idx="1"/>
          </p:nvPr>
        </p:nvSpPr>
        <p:spPr>
          <a:xfrm>
            <a:off x="-79022" y="844366"/>
            <a:ext cx="8799973" cy="4038395"/>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1600" dirty="0"/>
              <a:t>This Python program is designed to analyze and visualize COVID-19 data.</a:t>
            </a:r>
          </a:p>
          <a:p>
            <a:pPr algn="just">
              <a:buFont typeface="Arial" panose="020B0604020202020204" pitchFamily="34" charset="0"/>
              <a:buChar char="•"/>
            </a:pPr>
            <a:r>
              <a:rPr lang="en-US" sz="1600" dirty="0"/>
              <a:t>It aims to provide insights into the spread and impact of the COVID-19 pandemic.</a:t>
            </a:r>
          </a:p>
          <a:p>
            <a:pPr algn="just">
              <a:buFont typeface="Arial" panose="020B0604020202020204" pitchFamily="34" charset="0"/>
              <a:buChar char="•"/>
            </a:pPr>
            <a:r>
              <a:rPr lang="en-US" sz="1600" dirty="0"/>
              <a:t>The program utilizes data from multiple CSV files, such as global, India, and Vaccination.</a:t>
            </a:r>
          </a:p>
          <a:p>
            <a:pPr algn="just">
              <a:buFont typeface="Arial" panose="020B0604020202020204" pitchFamily="34" charset="0"/>
              <a:buChar char="•"/>
            </a:pPr>
            <a:r>
              <a:rPr lang="en-US" sz="1600" dirty="0"/>
              <a:t>It reads COVID-19 data from CSV files</a:t>
            </a:r>
          </a:p>
          <a:p>
            <a:pPr algn="just">
              <a:buFont typeface="Arial" panose="020B0604020202020204" pitchFamily="34" charset="0"/>
              <a:buChar char="•"/>
            </a:pPr>
            <a:r>
              <a:rPr lang="en-US" sz="1600" dirty="0"/>
              <a:t> The program focuses on data cleaning to ensure data accuracy and consistency.</a:t>
            </a:r>
          </a:p>
          <a:p>
            <a:pPr algn="just">
              <a:buFont typeface="Arial" panose="020B0604020202020204" pitchFamily="34" charset="0"/>
              <a:buChar char="•"/>
            </a:pPr>
            <a:r>
              <a:rPr lang="en-US" sz="1600" dirty="0"/>
              <a:t>It handles missing values, removes outliers, and performs necessary data transformations.</a:t>
            </a:r>
          </a:p>
          <a:p>
            <a:pPr algn="just">
              <a:buFont typeface="Arial" panose="020B0604020202020204" pitchFamily="34" charset="0"/>
              <a:buChar char="•"/>
            </a:pPr>
            <a:r>
              <a:rPr lang="en-US" sz="1600" dirty="0"/>
              <a:t>The program calculates descriptive statistics to understand the overall trends and characteristics of the COVID-19 data.</a:t>
            </a:r>
          </a:p>
          <a:p>
            <a:pPr algn="just">
              <a:buFont typeface="Arial" panose="020B0604020202020204" pitchFamily="34" charset="0"/>
              <a:buChar char="•"/>
            </a:pPr>
            <a:r>
              <a:rPr lang="en-US" sz="1600" dirty="0"/>
              <a:t>Statistical measures like mortality rates, and recovery rates are computed.</a:t>
            </a:r>
          </a:p>
          <a:p>
            <a:pPr algn="just">
              <a:buFont typeface="Arial" panose="020B0604020202020204" pitchFamily="34" charset="0"/>
              <a:buChar char="•"/>
            </a:pPr>
            <a:r>
              <a:rPr lang="en-US" sz="1600" dirty="0"/>
              <a:t>The program generates visualizations to present the data in an easily understandable and informative manner.</a:t>
            </a:r>
          </a:p>
          <a:p>
            <a:pPr algn="just">
              <a:buFont typeface="Arial" panose="020B0604020202020204" pitchFamily="34" charset="0"/>
              <a:buChar char="•"/>
            </a:pPr>
            <a:r>
              <a:rPr lang="en-US" sz="1600" dirty="0"/>
              <a:t>Various visualizations such as line charts, and bar charts maps are utilized to represent the COVID-19 data.</a:t>
            </a:r>
          </a:p>
          <a:p>
            <a:pPr algn="just">
              <a:buFont typeface="Arial" panose="020B0604020202020204" pitchFamily="34" charset="0"/>
              <a:buChar char="•"/>
            </a:pPr>
            <a:r>
              <a:rPr lang="en-US" sz="1600" dirty="0"/>
              <a:t>User-friendly features are implemented, such as buttons for easy customization of visualizations.</a:t>
            </a:r>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4432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2810011" y="-4031"/>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SOURCE CODE</a:t>
            </a:r>
            <a:endParaRPr sz="2800" dirty="0">
              <a:solidFill>
                <a:schemeClr val="accent2"/>
              </a:solidFill>
            </a:endParaRPr>
          </a:p>
        </p:txBody>
      </p:sp>
      <p:sp>
        <p:nvSpPr>
          <p:cNvPr id="2725" name="Google Shape;2725;p34"/>
          <p:cNvSpPr txBox="1">
            <a:spLocks noGrp="1"/>
          </p:cNvSpPr>
          <p:nvPr>
            <p:ph type="body" idx="1"/>
          </p:nvPr>
        </p:nvSpPr>
        <p:spPr>
          <a:xfrm>
            <a:off x="-32456" y="362322"/>
            <a:ext cx="4681923" cy="146499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050" dirty="0"/>
              <a:t> # Scatter plot for confirmed cases and deaths of top 20 countries</a:t>
            </a:r>
          </a:p>
          <a:p>
            <a:pPr marL="0" lvl="0" indent="0" algn="l" rtl="0">
              <a:spcBef>
                <a:spcPts val="0"/>
              </a:spcBef>
              <a:spcAft>
                <a:spcPts val="1200"/>
              </a:spcAft>
              <a:buNone/>
            </a:pPr>
            <a:r>
              <a:rPr lang="en-US" sz="1050" dirty="0"/>
              <a:t>        ax2 = </a:t>
            </a:r>
            <a:r>
              <a:rPr lang="en-US" sz="1050" dirty="0" err="1"/>
              <a:t>plt.subplot</a:t>
            </a:r>
            <a:r>
              <a:rPr lang="en-US" sz="1050" dirty="0"/>
              <a:t>(grid[0, 1])</a:t>
            </a:r>
          </a:p>
          <a:p>
            <a:pPr marL="0" lvl="0" indent="0" algn="l" rtl="0">
              <a:spcBef>
                <a:spcPts val="0"/>
              </a:spcBef>
              <a:spcAft>
                <a:spcPts val="1200"/>
              </a:spcAft>
              <a:buNone/>
            </a:pPr>
            <a:r>
              <a:rPr lang="en-US" sz="1050" dirty="0"/>
              <a:t>        top_20_countries = </a:t>
            </a:r>
            <a:r>
              <a:rPr lang="en-US" sz="1050" dirty="0" err="1"/>
              <a:t>covid_df.groupby</a:t>
            </a:r>
            <a:r>
              <a:rPr lang="en-US" sz="1050" dirty="0"/>
              <a:t>("country").max().</a:t>
            </a:r>
            <a:r>
              <a:rPr lang="en-US" sz="1050" dirty="0" err="1"/>
              <a:t>nlargest</a:t>
            </a:r>
            <a:r>
              <a:rPr lang="en-US" sz="1050" dirty="0"/>
              <a:t>(20, "Death")</a:t>
            </a:r>
          </a:p>
          <a:p>
            <a:pPr marL="0" lvl="0" indent="0" algn="l" rtl="0">
              <a:spcBef>
                <a:spcPts val="0"/>
              </a:spcBef>
              <a:spcAft>
                <a:spcPts val="1200"/>
              </a:spcAft>
              <a:buNone/>
            </a:pPr>
            <a:r>
              <a:rPr lang="en-US" sz="1050" dirty="0"/>
              <a:t>        </a:t>
            </a:r>
            <a:r>
              <a:rPr lang="en-US" sz="1050" dirty="0" err="1"/>
              <a:t>confirmed_cases</a:t>
            </a:r>
            <a:r>
              <a:rPr lang="en-US" sz="1050" dirty="0"/>
              <a:t> = top_20_countries["Total cases"]</a:t>
            </a:r>
          </a:p>
          <a:p>
            <a:pPr marL="0" lvl="0" indent="0" algn="l" rtl="0">
              <a:spcBef>
                <a:spcPts val="0"/>
              </a:spcBef>
              <a:spcAft>
                <a:spcPts val="1200"/>
              </a:spcAft>
              <a:buNone/>
            </a:pPr>
            <a:r>
              <a:rPr lang="en-US" sz="1050" dirty="0"/>
              <a:t>        deaths = top_20_countries["Death"]</a:t>
            </a:r>
          </a:p>
          <a:p>
            <a:pPr marL="0" lvl="0" indent="0" algn="l" rtl="0">
              <a:spcBef>
                <a:spcPts val="0"/>
              </a:spcBef>
              <a:spcAft>
                <a:spcPts val="1200"/>
              </a:spcAft>
              <a:buNone/>
            </a:pPr>
            <a:r>
              <a:rPr lang="en-US" sz="1050" dirty="0"/>
              <a:t>        countries = top_20_countries.index</a:t>
            </a:r>
          </a:p>
          <a:p>
            <a:pPr marL="0" lvl="0" indent="0" algn="l" rtl="0">
              <a:spcBef>
                <a:spcPts val="0"/>
              </a:spcBef>
              <a:spcAft>
                <a:spcPts val="1200"/>
              </a:spcAft>
              <a:buNone/>
            </a:pPr>
            <a:r>
              <a:rPr lang="en-US" sz="1050" dirty="0"/>
              <a:t>        colors = plt.cm.tab20(</a:t>
            </a:r>
            <a:r>
              <a:rPr lang="en-US" sz="1050" dirty="0" err="1"/>
              <a:t>np.linspace</a:t>
            </a:r>
            <a:r>
              <a:rPr lang="en-US" sz="1050" dirty="0"/>
              <a:t>(0, 1, </a:t>
            </a:r>
            <a:r>
              <a:rPr lang="en-US" sz="1050" dirty="0" err="1"/>
              <a:t>len</a:t>
            </a:r>
            <a:r>
              <a:rPr lang="en-US" sz="1050" dirty="0"/>
              <a:t>(countries)))</a:t>
            </a:r>
          </a:p>
          <a:p>
            <a:pPr marL="0" lvl="0" indent="0" algn="l" rtl="0">
              <a:spcBef>
                <a:spcPts val="0"/>
              </a:spcBef>
              <a:spcAft>
                <a:spcPts val="1200"/>
              </a:spcAft>
              <a:buNone/>
            </a:pPr>
            <a:r>
              <a:rPr lang="en-US" sz="1050" dirty="0"/>
              <a:t>        for </a:t>
            </a:r>
            <a:r>
              <a:rPr lang="en-US" sz="1050" dirty="0" err="1"/>
              <a:t>i</a:t>
            </a:r>
            <a:r>
              <a:rPr lang="en-US" sz="1050" dirty="0"/>
              <a:t>, country in enumerate(countries):</a:t>
            </a:r>
          </a:p>
          <a:p>
            <a:pPr marL="0" lvl="0" indent="0" algn="l" rtl="0">
              <a:spcBef>
                <a:spcPts val="0"/>
              </a:spcBef>
              <a:spcAft>
                <a:spcPts val="1200"/>
              </a:spcAft>
              <a:buNone/>
            </a:pPr>
            <a:r>
              <a:rPr lang="en-US" sz="1050" dirty="0"/>
              <a:t>            </a:t>
            </a:r>
            <a:r>
              <a:rPr lang="en-US" sz="1050" dirty="0" err="1"/>
              <a:t>country_cases</a:t>
            </a:r>
            <a:r>
              <a:rPr lang="en-US" sz="1050" dirty="0"/>
              <a:t> = </a:t>
            </a:r>
            <a:r>
              <a:rPr lang="en-US" sz="1050" dirty="0" err="1"/>
              <a:t>confirmed_cases</a:t>
            </a:r>
            <a:r>
              <a:rPr lang="en-US" sz="1050" dirty="0"/>
              <a:t>[countries == country]</a:t>
            </a:r>
          </a:p>
          <a:p>
            <a:pPr marL="0" lvl="0" indent="0" algn="l" rtl="0">
              <a:spcBef>
                <a:spcPts val="0"/>
              </a:spcBef>
              <a:spcAft>
                <a:spcPts val="1200"/>
              </a:spcAft>
              <a:buNone/>
            </a:pPr>
            <a:r>
              <a:rPr lang="en-US" sz="1050" dirty="0"/>
              <a:t>            </a:t>
            </a:r>
            <a:r>
              <a:rPr lang="en-US" sz="1050" dirty="0" err="1"/>
              <a:t>country_deaths</a:t>
            </a:r>
            <a:r>
              <a:rPr lang="en-US" sz="1050" dirty="0"/>
              <a:t> = deaths[countries == country]</a:t>
            </a:r>
          </a:p>
          <a:p>
            <a:pPr marL="0" lvl="0" indent="0" algn="l" rtl="0">
              <a:spcBef>
                <a:spcPts val="0"/>
              </a:spcBef>
              <a:spcAft>
                <a:spcPts val="1200"/>
              </a:spcAft>
              <a:buNone/>
            </a:pPr>
            <a:r>
              <a:rPr lang="en-US" sz="1050" dirty="0"/>
              <a:t>            </a:t>
            </a:r>
            <a:r>
              <a:rPr lang="en-US" sz="1050" dirty="0" err="1"/>
              <a:t>highest_rate_index</a:t>
            </a:r>
            <a:r>
              <a:rPr lang="en-US" sz="1050" dirty="0"/>
              <a:t> = (</a:t>
            </a:r>
            <a:r>
              <a:rPr lang="en-US" sz="1050" dirty="0" err="1"/>
              <a:t>country_cases</a:t>
            </a:r>
            <a:r>
              <a:rPr lang="en-US" sz="1050" dirty="0"/>
              <a:t> / </a:t>
            </a:r>
            <a:r>
              <a:rPr lang="en-US" sz="1050" dirty="0" err="1"/>
              <a:t>country_cases.sum</a:t>
            </a:r>
            <a:r>
              <a:rPr lang="en-US" sz="1050" dirty="0"/>
              <a:t>()).</a:t>
            </a:r>
            <a:r>
              <a:rPr lang="en-US" sz="1050" dirty="0" err="1"/>
              <a:t>idxmax</a:t>
            </a:r>
            <a:r>
              <a:rPr lang="en-US" sz="1050" dirty="0"/>
              <a:t>()</a:t>
            </a:r>
          </a:p>
          <a:p>
            <a:pPr marL="0" lvl="0" indent="0" algn="l" rtl="0">
              <a:spcBef>
                <a:spcPts val="0"/>
              </a:spcBef>
              <a:spcAft>
                <a:spcPts val="1200"/>
              </a:spcAft>
              <a:buNone/>
            </a:pPr>
            <a:r>
              <a:rPr lang="en-US" sz="1050" dirty="0"/>
              <a:t>            ax2.scatter(</a:t>
            </a:r>
            <a:r>
              <a:rPr lang="en-US" sz="1050" dirty="0" err="1"/>
              <a:t>country_cases</a:t>
            </a:r>
            <a:r>
              <a:rPr lang="en-US" sz="1050" dirty="0"/>
              <a:t>, </a:t>
            </a:r>
            <a:r>
              <a:rPr lang="en-US" sz="1050" dirty="0" err="1"/>
              <a:t>country_deaths</a:t>
            </a:r>
            <a:r>
              <a:rPr lang="en-US" sz="1050" dirty="0"/>
              <a:t>, color=colors[</a:t>
            </a:r>
            <a:r>
              <a:rPr lang="en-US" sz="1050" dirty="0" err="1"/>
              <a:t>i</a:t>
            </a:r>
            <a:r>
              <a:rPr lang="en-US" sz="1050" dirty="0"/>
              <a:t>], alpha=0.7, </a:t>
            </a:r>
            <a:r>
              <a:rPr lang="en-US" sz="1050" dirty="0" err="1"/>
              <a:t>edgecolors</a:t>
            </a:r>
            <a:r>
              <a:rPr lang="en-US" sz="1050" dirty="0"/>
              <a:t>="#333333", label=country)</a:t>
            </a:r>
          </a:p>
          <a:p>
            <a:pPr marL="0" lvl="0" indent="0" algn="l" rtl="0">
              <a:spcBef>
                <a:spcPts val="0"/>
              </a:spcBef>
              <a:spcAft>
                <a:spcPts val="1200"/>
              </a:spcAft>
              <a:buNone/>
            </a:pPr>
            <a:endParaRPr lang="en-US" sz="1050" dirty="0"/>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4802;p70"/>
          <p:cNvGrpSpPr/>
          <p:nvPr/>
        </p:nvGrpSpPr>
        <p:grpSpPr>
          <a:xfrm>
            <a:off x="5105556" y="126719"/>
            <a:ext cx="312397" cy="269935"/>
            <a:chOff x="2620884" y="2735942"/>
            <a:chExt cx="402900" cy="416492"/>
          </a:xfrm>
        </p:grpSpPr>
        <p:sp>
          <p:nvSpPr>
            <p:cNvPr id="4" name="Google Shape;4803;p70"/>
            <p:cNvSpPr/>
            <p:nvPr/>
          </p:nvSpPr>
          <p:spPr>
            <a:xfrm>
              <a:off x="2620884" y="2797241"/>
              <a:ext cx="402900" cy="355193"/>
            </a:xfrm>
            <a:custGeom>
              <a:avLst/>
              <a:gdLst/>
              <a:ahLst/>
              <a:cxnLst/>
              <a:rect l="l" t="t" r="r" b="b"/>
              <a:pathLst>
                <a:path w="11266" h="9932" extrusionOk="0">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04;p70"/>
            <p:cNvSpPr/>
            <p:nvPr/>
          </p:nvSpPr>
          <p:spPr>
            <a:xfrm>
              <a:off x="2667734" y="2735942"/>
              <a:ext cx="327084" cy="182711"/>
            </a:xfrm>
            <a:custGeom>
              <a:avLst/>
              <a:gdLst/>
              <a:ahLst/>
              <a:cxnLst/>
              <a:rect l="l" t="t" r="r" b="b"/>
              <a:pathLst>
                <a:path w="9146" h="5109" extrusionOk="0">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p:cNvSpPr txBox="1"/>
          <p:nvPr/>
        </p:nvSpPr>
        <p:spPr>
          <a:xfrm>
            <a:off x="4166061" y="442344"/>
            <a:ext cx="5005699" cy="3570208"/>
          </a:xfrm>
          <a:prstGeom prst="rect">
            <a:avLst/>
          </a:prstGeom>
          <a:noFill/>
        </p:spPr>
        <p:txBody>
          <a:bodyPr wrap="square">
            <a:spAutoFit/>
          </a:bodyPr>
          <a:lstStyle/>
          <a:p>
            <a:pPr marL="0" lvl="0" indent="0" algn="l" rtl="0">
              <a:spcBef>
                <a:spcPts val="0"/>
              </a:spcBef>
              <a:spcAft>
                <a:spcPts val="1200"/>
              </a:spcAft>
              <a:buNone/>
            </a:pPr>
            <a:r>
              <a:rPr lang="en-US" sz="1050" dirty="0">
                <a:solidFill>
                  <a:schemeClr val="bg1"/>
                </a:solidFill>
                <a:latin typeface="PT Sans" panose="020B0503020203020204" charset="0"/>
              </a:rPr>
              <a:t> ax2.set_xlabel("Confirmed Cases")</a:t>
            </a:r>
          </a:p>
          <a:p>
            <a:pPr marL="0" lvl="0" indent="0" algn="l" rtl="0">
              <a:spcBef>
                <a:spcPts val="0"/>
              </a:spcBef>
              <a:spcAft>
                <a:spcPts val="1200"/>
              </a:spcAft>
              <a:buNone/>
            </a:pPr>
            <a:r>
              <a:rPr lang="en-US" sz="1050" dirty="0">
                <a:solidFill>
                  <a:schemeClr val="bg1"/>
                </a:solidFill>
                <a:latin typeface="PT Sans" panose="020B0503020203020204" charset="0"/>
              </a:rPr>
              <a:t>        ax2.set_ylabel("Deaths")</a:t>
            </a:r>
          </a:p>
          <a:p>
            <a:pPr marL="0" lvl="0" indent="0" algn="l" rtl="0">
              <a:spcBef>
                <a:spcPts val="0"/>
              </a:spcBef>
              <a:spcAft>
                <a:spcPts val="1200"/>
              </a:spcAft>
              <a:buNone/>
            </a:pPr>
            <a:r>
              <a:rPr lang="en-US" sz="1050" dirty="0">
                <a:solidFill>
                  <a:schemeClr val="bg1"/>
                </a:solidFill>
                <a:latin typeface="PT Sans" panose="020B0503020203020204" charset="0"/>
              </a:rPr>
              <a:t>        ax2.set_title("Relationship between Confirmed Cases and Deaths for Top 20 Countries")</a:t>
            </a:r>
          </a:p>
          <a:p>
            <a:pPr marL="0" lvl="0" indent="0" algn="l" rtl="0">
              <a:spcBef>
                <a:spcPts val="0"/>
              </a:spcBef>
              <a:spcAft>
                <a:spcPts val="1200"/>
              </a:spcAft>
              <a:buNone/>
            </a:pPr>
            <a:r>
              <a:rPr lang="en-US" sz="1050" dirty="0">
                <a:solidFill>
                  <a:schemeClr val="bg1"/>
                </a:solidFill>
                <a:latin typeface="PT Sans" panose="020B0503020203020204" charset="0"/>
              </a:rPr>
              <a:t>        ax2.grid(True, </a:t>
            </a:r>
            <a:r>
              <a:rPr lang="en-US" sz="1050" dirty="0" err="1">
                <a:solidFill>
                  <a:schemeClr val="bg1"/>
                </a:solidFill>
                <a:latin typeface="PT Sans" panose="020B0503020203020204" charset="0"/>
              </a:rPr>
              <a:t>linestyle</a:t>
            </a:r>
            <a:r>
              <a:rPr lang="en-US" sz="1050" dirty="0">
                <a:solidFill>
                  <a:schemeClr val="bg1"/>
                </a:solidFill>
                <a:latin typeface="PT Sans" panose="020B0503020203020204" charset="0"/>
              </a:rPr>
              <a:t>="--", alpha=0.4)</a:t>
            </a:r>
          </a:p>
          <a:p>
            <a:pPr marL="0" lvl="0" indent="0" algn="l" rtl="0">
              <a:spcBef>
                <a:spcPts val="0"/>
              </a:spcBef>
              <a:spcAft>
                <a:spcPts val="1200"/>
              </a:spcAft>
              <a:buNone/>
            </a:pPr>
            <a:r>
              <a:rPr lang="en-US" sz="1050" dirty="0">
                <a:solidFill>
                  <a:schemeClr val="bg1"/>
                </a:solidFill>
                <a:latin typeface="PT Sans" panose="020B0503020203020204" charset="0"/>
              </a:rPr>
              <a:t>        ax2.legend(loc='upper right', </a:t>
            </a:r>
            <a:r>
              <a:rPr lang="en-US" sz="1050" dirty="0" err="1">
                <a:solidFill>
                  <a:schemeClr val="bg1"/>
                </a:solidFill>
                <a:latin typeface="PT Sans" panose="020B0503020203020204" charset="0"/>
              </a:rPr>
              <a:t>bbox_to_anchor</a:t>
            </a:r>
            <a:r>
              <a:rPr lang="en-US" sz="1050" dirty="0">
                <a:solidFill>
                  <a:schemeClr val="bg1"/>
                </a:solidFill>
                <a:latin typeface="PT Sans" panose="020B0503020203020204" charset="0"/>
              </a:rPr>
              <a:t>=(1.5, 1))</a:t>
            </a:r>
          </a:p>
          <a:p>
            <a:pPr marL="0" lvl="0" indent="0" algn="l" rtl="0">
              <a:spcBef>
                <a:spcPts val="0"/>
              </a:spcBef>
              <a:spcAft>
                <a:spcPts val="1200"/>
              </a:spcAft>
              <a:buNone/>
            </a:pPr>
            <a:r>
              <a:rPr lang="en-US" sz="1050" dirty="0">
                <a:solidFill>
                  <a:schemeClr val="bg1"/>
                </a:solidFill>
                <a:latin typeface="PT Sans" panose="020B0503020203020204" charset="0"/>
              </a:rPr>
              <a:t>        canvas = </a:t>
            </a:r>
            <a:r>
              <a:rPr lang="en-US" sz="1050" dirty="0" err="1">
                <a:solidFill>
                  <a:schemeClr val="bg1"/>
                </a:solidFill>
                <a:latin typeface="PT Sans" panose="020B0503020203020204" charset="0"/>
              </a:rPr>
              <a:t>FigureCanvasTkAgg</a:t>
            </a:r>
            <a:r>
              <a:rPr lang="en-US" sz="1050" dirty="0">
                <a:solidFill>
                  <a:schemeClr val="bg1"/>
                </a:solidFill>
                <a:latin typeface="PT Sans" panose="020B0503020203020204" charset="0"/>
              </a:rPr>
              <a:t>(</a:t>
            </a:r>
            <a:r>
              <a:rPr lang="en-US" sz="1050" dirty="0" err="1">
                <a:solidFill>
                  <a:schemeClr val="bg1"/>
                </a:solidFill>
                <a:latin typeface="PT Sans" panose="020B0503020203020204" charset="0"/>
              </a:rPr>
              <a:t>plt.gcf</a:t>
            </a:r>
            <a:r>
              <a:rPr lang="en-US" sz="1050" dirty="0">
                <a:solidFill>
                  <a:schemeClr val="bg1"/>
                </a:solidFill>
                <a:latin typeface="PT Sans" panose="020B0503020203020204" charset="0"/>
              </a:rPr>
              <a:t>(), master=</a:t>
            </a:r>
            <a:r>
              <a:rPr lang="en-US" sz="1050" dirty="0" err="1">
                <a:solidFill>
                  <a:schemeClr val="bg1"/>
                </a:solidFill>
                <a:latin typeface="PT Sans" panose="020B0503020203020204" charset="0"/>
              </a:rPr>
              <a:t>graphs_window</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canvas.draw</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canvas.get_tk_widget</a:t>
            </a:r>
            <a:r>
              <a:rPr lang="en-US" sz="1050" dirty="0">
                <a:solidFill>
                  <a:schemeClr val="bg1"/>
                </a:solidFill>
                <a:latin typeface="PT Sans" panose="020B0503020203020204" charset="0"/>
              </a:rPr>
              <a:t>().pack(side=</a:t>
            </a:r>
            <a:r>
              <a:rPr lang="en-US" sz="1050" dirty="0" err="1">
                <a:solidFill>
                  <a:schemeClr val="bg1"/>
                </a:solidFill>
                <a:latin typeface="PT Sans" panose="020B0503020203020204" charset="0"/>
              </a:rPr>
              <a:t>tkinter.TOP</a:t>
            </a:r>
            <a:r>
              <a:rPr lang="en-US" sz="1050" dirty="0">
                <a:solidFill>
                  <a:schemeClr val="bg1"/>
                </a:solidFill>
                <a:latin typeface="PT Sans" panose="020B0503020203020204" charset="0"/>
              </a:rPr>
              <a:t>, fill=</a:t>
            </a:r>
            <a:r>
              <a:rPr lang="en-US" sz="1050" dirty="0" err="1">
                <a:solidFill>
                  <a:schemeClr val="bg1"/>
                </a:solidFill>
                <a:latin typeface="PT Sans" panose="020B0503020203020204" charset="0"/>
              </a:rPr>
              <a:t>tkinter.BOTH</a:t>
            </a:r>
            <a:r>
              <a:rPr lang="en-US" sz="1050" dirty="0">
                <a:solidFill>
                  <a:schemeClr val="bg1"/>
                </a:solidFill>
                <a:latin typeface="PT Sans" panose="020B0503020203020204" charset="0"/>
              </a:rPr>
              <a:t>, expand=True)</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graphs_window.protocol</a:t>
            </a:r>
            <a:r>
              <a:rPr lang="en-US" sz="1050" dirty="0">
                <a:solidFill>
                  <a:schemeClr val="bg1"/>
                </a:solidFill>
                <a:latin typeface="PT Sans" panose="020B0503020203020204" charset="0"/>
              </a:rPr>
              <a:t>("WM_DELETE_WINDOW", </a:t>
            </a:r>
            <a:r>
              <a:rPr lang="en-US" sz="1050" dirty="0" err="1">
                <a:solidFill>
                  <a:schemeClr val="bg1"/>
                </a:solidFill>
                <a:latin typeface="PT Sans" panose="020B0503020203020204" charset="0"/>
              </a:rPr>
              <a:t>graphs_window.destroy</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else:</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messagebox.showerror</a:t>
            </a:r>
            <a:r>
              <a:rPr lang="en-US" sz="1050" dirty="0">
                <a:solidFill>
                  <a:schemeClr val="bg1"/>
                </a:solidFill>
                <a:latin typeface="PT Sans" panose="020B0503020203020204" charset="0"/>
              </a:rPr>
              <a:t>("Error", "No data available.")/</a:t>
            </a:r>
          </a:p>
        </p:txBody>
      </p:sp>
      <p:pic>
        <p:nvPicPr>
          <p:cNvPr id="2" name="Picture 1">
            <a:extLst>
              <a:ext uri="{FF2B5EF4-FFF2-40B4-BE49-F238E27FC236}">
                <a16:creationId xmlns:a16="http://schemas.microsoft.com/office/drawing/2014/main" id="{224FC0BC-44B5-B1D5-4C42-C9F83C0F5F75}"/>
              </a:ext>
            </a:extLst>
          </p:cNvPr>
          <p:cNvPicPr>
            <a:picLocks noChangeAspect="1"/>
          </p:cNvPicPr>
          <p:nvPr/>
        </p:nvPicPr>
        <p:blipFill>
          <a:blip r:embed="rId3"/>
          <a:stretch>
            <a:fillRect/>
          </a:stretch>
        </p:blipFill>
        <p:spPr>
          <a:xfrm>
            <a:off x="6873592" y="4012552"/>
            <a:ext cx="2270408" cy="117017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3038611" y="8822"/>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SOURCE CODE</a:t>
            </a:r>
            <a:endParaRPr sz="2800" dirty="0">
              <a:solidFill>
                <a:schemeClr val="accent2"/>
              </a:solidFill>
            </a:endParaRPr>
          </a:p>
        </p:txBody>
      </p:sp>
      <p:sp>
        <p:nvSpPr>
          <p:cNvPr id="2725" name="Google Shape;2725;p34"/>
          <p:cNvSpPr txBox="1">
            <a:spLocks noGrp="1"/>
          </p:cNvSpPr>
          <p:nvPr>
            <p:ph type="body" idx="1"/>
          </p:nvPr>
        </p:nvSpPr>
        <p:spPr>
          <a:xfrm>
            <a:off x="123752" y="581522"/>
            <a:ext cx="3929743" cy="146499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err="1"/>
              <a:t>jpeg_image</a:t>
            </a:r>
            <a:r>
              <a:rPr lang="en-US" sz="1400" dirty="0"/>
              <a:t> = </a:t>
            </a:r>
            <a:r>
              <a:rPr lang="en-US" sz="1400" dirty="0" err="1"/>
              <a:t>Image.open</a:t>
            </a:r>
            <a:r>
              <a:rPr lang="en-US" sz="1400" dirty="0"/>
              <a:t>("C:/Users/MBG Traders/Desktop/earth.jpg")</a:t>
            </a:r>
          </a:p>
          <a:p>
            <a:pPr marL="0" lvl="0" indent="0" algn="l" rtl="0">
              <a:spcBef>
                <a:spcPts val="0"/>
              </a:spcBef>
              <a:spcAft>
                <a:spcPts val="1200"/>
              </a:spcAft>
              <a:buNone/>
            </a:pPr>
            <a:r>
              <a:rPr lang="en-US" sz="1400" dirty="0" err="1"/>
              <a:t>png_image</a:t>
            </a:r>
            <a:r>
              <a:rPr lang="en-US" sz="1400" dirty="0"/>
              <a:t> = </a:t>
            </a:r>
            <a:r>
              <a:rPr lang="en-US" sz="1400" dirty="0" err="1"/>
              <a:t>jpeg_image.convert</a:t>
            </a:r>
            <a:r>
              <a:rPr lang="en-US" sz="1400" dirty="0"/>
              <a:t>("RGBA")</a:t>
            </a:r>
          </a:p>
          <a:p>
            <a:pPr marL="0" lvl="0" indent="0" algn="l" rtl="0">
              <a:spcBef>
                <a:spcPts val="0"/>
              </a:spcBef>
              <a:spcAft>
                <a:spcPts val="1200"/>
              </a:spcAft>
              <a:buNone/>
            </a:pPr>
            <a:r>
              <a:rPr lang="en-US" sz="1400" dirty="0"/>
              <a:t>image = </a:t>
            </a:r>
            <a:r>
              <a:rPr lang="en-US" sz="1400" dirty="0" err="1"/>
              <a:t>ImageTk.PhotoImage</a:t>
            </a:r>
            <a:r>
              <a:rPr lang="en-US" sz="1400" dirty="0"/>
              <a:t>(</a:t>
            </a:r>
            <a:r>
              <a:rPr lang="en-US" sz="1400" dirty="0" err="1"/>
              <a:t>png_image</a:t>
            </a:r>
            <a:r>
              <a:rPr lang="en-US" sz="1400" dirty="0"/>
              <a:t>)</a:t>
            </a:r>
          </a:p>
          <a:p>
            <a:pPr marL="0" lvl="0" indent="0" algn="l" rtl="0">
              <a:spcBef>
                <a:spcPts val="0"/>
              </a:spcBef>
              <a:spcAft>
                <a:spcPts val="1200"/>
              </a:spcAft>
              <a:buNone/>
            </a:pPr>
            <a:r>
              <a:rPr lang="en-US" sz="1400" dirty="0" err="1"/>
              <a:t>root.geometry</a:t>
            </a:r>
            <a:r>
              <a:rPr lang="en-US" sz="1400" dirty="0"/>
              <a:t>(f"{</a:t>
            </a:r>
            <a:r>
              <a:rPr lang="en-US" sz="1400" dirty="0" err="1"/>
              <a:t>image.width</a:t>
            </a:r>
            <a:r>
              <a:rPr lang="en-US" sz="1400" dirty="0"/>
              <a:t>()}x{</a:t>
            </a:r>
            <a:r>
              <a:rPr lang="en-US" sz="1400" dirty="0" err="1"/>
              <a:t>image.height</a:t>
            </a:r>
            <a:r>
              <a:rPr lang="en-US" sz="1400" dirty="0"/>
              <a:t>()}")</a:t>
            </a:r>
          </a:p>
          <a:p>
            <a:pPr marL="0" lvl="0" indent="0" algn="l" rtl="0">
              <a:spcBef>
                <a:spcPts val="0"/>
              </a:spcBef>
              <a:spcAft>
                <a:spcPts val="1200"/>
              </a:spcAft>
              <a:buNone/>
            </a:pPr>
            <a:r>
              <a:rPr lang="en-US" sz="1400" dirty="0" err="1"/>
              <a:t>img</a:t>
            </a:r>
            <a:r>
              <a:rPr lang="en-US" sz="1400" dirty="0"/>
              <a:t> = Label(root, image=image)</a:t>
            </a:r>
          </a:p>
          <a:p>
            <a:pPr marL="0" lvl="0" indent="0" algn="l" rtl="0">
              <a:spcBef>
                <a:spcPts val="0"/>
              </a:spcBef>
              <a:spcAft>
                <a:spcPts val="1200"/>
              </a:spcAft>
              <a:buNone/>
            </a:pPr>
            <a:r>
              <a:rPr lang="en-US" sz="1400" dirty="0" err="1"/>
              <a:t>img.place</a:t>
            </a:r>
            <a:r>
              <a:rPr lang="en-US" sz="1400" dirty="0"/>
              <a:t>(x=0, y=0, </a:t>
            </a:r>
            <a:r>
              <a:rPr lang="en-US" sz="1400" dirty="0" err="1"/>
              <a:t>relwidth</a:t>
            </a:r>
            <a:r>
              <a:rPr lang="en-US" sz="1400" dirty="0"/>
              <a:t>=1, </a:t>
            </a:r>
            <a:r>
              <a:rPr lang="en-US" sz="1400" dirty="0" err="1"/>
              <a:t>relheight</a:t>
            </a:r>
            <a:r>
              <a:rPr lang="en-US" sz="1400" dirty="0"/>
              <a:t>=1)</a:t>
            </a:r>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24CFD64E-D92B-8A13-4634-9FC63874E3D5}"/>
              </a:ext>
            </a:extLst>
          </p:cNvPr>
          <p:cNvPicPr>
            <a:picLocks noChangeAspect="1"/>
          </p:cNvPicPr>
          <p:nvPr/>
        </p:nvPicPr>
        <p:blipFill>
          <a:blip r:embed="rId3"/>
          <a:stretch>
            <a:fillRect/>
          </a:stretch>
        </p:blipFill>
        <p:spPr>
          <a:xfrm>
            <a:off x="4122497" y="2571751"/>
            <a:ext cx="5021503" cy="256292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1906497" y="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SOURCE CODE OF BUTTONS</a:t>
            </a:r>
            <a:endParaRPr sz="2800" dirty="0">
              <a:solidFill>
                <a:schemeClr val="accent2"/>
              </a:solidFill>
            </a:endParaRPr>
          </a:p>
        </p:txBody>
      </p:sp>
      <p:sp>
        <p:nvSpPr>
          <p:cNvPr id="2725" name="Google Shape;2725;p34"/>
          <p:cNvSpPr txBox="1">
            <a:spLocks noGrp="1"/>
          </p:cNvSpPr>
          <p:nvPr>
            <p:ph type="body" idx="1"/>
          </p:nvPr>
        </p:nvSpPr>
        <p:spPr>
          <a:xfrm>
            <a:off x="250372" y="362322"/>
            <a:ext cx="6357257" cy="146499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 Create Open File button</a:t>
            </a:r>
          </a:p>
          <a:p>
            <a:pPr marL="0" lvl="0" indent="0" algn="l" rtl="0">
              <a:spcBef>
                <a:spcPts val="0"/>
              </a:spcBef>
              <a:spcAft>
                <a:spcPts val="1200"/>
              </a:spcAft>
              <a:buNone/>
            </a:pPr>
            <a:r>
              <a:rPr lang="en-US" dirty="0" err="1"/>
              <a:t>open_button</a:t>
            </a:r>
            <a:r>
              <a:rPr lang="en-US" dirty="0"/>
              <a:t> = Button(</a:t>
            </a:r>
          </a:p>
          <a:p>
            <a:pPr marL="0" lvl="0" indent="0" algn="l" rtl="0">
              <a:spcBef>
                <a:spcPts val="0"/>
              </a:spcBef>
              <a:spcAft>
                <a:spcPts val="1200"/>
              </a:spcAft>
              <a:buNone/>
            </a:pPr>
            <a:r>
              <a:rPr lang="en-US" dirty="0"/>
              <a:t>    root,</a:t>
            </a:r>
          </a:p>
          <a:p>
            <a:pPr marL="0" lvl="0" indent="0" algn="l" rtl="0">
              <a:spcBef>
                <a:spcPts val="0"/>
              </a:spcBef>
              <a:spcAft>
                <a:spcPts val="1200"/>
              </a:spcAft>
              <a:buNone/>
            </a:pPr>
            <a:r>
              <a:rPr lang="en-US" dirty="0"/>
              <a:t>    text="Global Covid Data",</a:t>
            </a:r>
          </a:p>
          <a:p>
            <a:pPr marL="0" lvl="0" indent="0" algn="l" rtl="0">
              <a:spcBef>
                <a:spcPts val="0"/>
              </a:spcBef>
              <a:spcAft>
                <a:spcPts val="1200"/>
              </a:spcAft>
              <a:buNone/>
            </a:pPr>
            <a:r>
              <a:rPr lang="en-US" dirty="0"/>
              <a:t>    relief=RAISED,</a:t>
            </a:r>
          </a:p>
          <a:p>
            <a:pPr marL="0" lvl="0" indent="0" algn="l" rtl="0">
              <a:spcBef>
                <a:spcPts val="0"/>
              </a:spcBef>
              <a:spcAft>
                <a:spcPts val="1200"/>
              </a:spcAft>
              <a:buNone/>
            </a:pPr>
            <a:r>
              <a:rPr lang="en-US" dirty="0"/>
              <a:t>    </a:t>
            </a:r>
            <a:r>
              <a:rPr lang="en-US" dirty="0" err="1"/>
              <a:t>bg</a:t>
            </a:r>
            <a:r>
              <a:rPr lang="en-US" dirty="0"/>
              <a:t>=</a:t>
            </a:r>
            <a:r>
              <a:rPr lang="en-US" dirty="0" err="1"/>
              <a:t>button_bg_color</a:t>
            </a:r>
            <a:r>
              <a:rPr lang="en-US" dirty="0"/>
              <a:t>,</a:t>
            </a:r>
          </a:p>
          <a:p>
            <a:pPr marL="0" lvl="0" indent="0" algn="l" rtl="0">
              <a:spcBef>
                <a:spcPts val="0"/>
              </a:spcBef>
              <a:spcAft>
                <a:spcPts val="1200"/>
              </a:spcAft>
              <a:buNone/>
            </a:pPr>
            <a:r>
              <a:rPr lang="en-US" dirty="0"/>
              <a:t>    </a:t>
            </a:r>
            <a:r>
              <a:rPr lang="en-US" dirty="0" err="1"/>
              <a:t>fg</a:t>
            </a:r>
            <a:r>
              <a:rPr lang="en-US" dirty="0"/>
              <a:t>="white",</a:t>
            </a:r>
          </a:p>
          <a:p>
            <a:pPr marL="0" lvl="0" indent="0" algn="l" rtl="0">
              <a:spcBef>
                <a:spcPts val="0"/>
              </a:spcBef>
              <a:spcAft>
                <a:spcPts val="1200"/>
              </a:spcAft>
              <a:buNone/>
            </a:pPr>
            <a:r>
              <a:rPr lang="en-US" dirty="0"/>
              <a:t>    font=("Arial", 12, "bold"),</a:t>
            </a:r>
          </a:p>
          <a:p>
            <a:pPr marL="0" lvl="0" indent="0" algn="l" rtl="0">
              <a:spcBef>
                <a:spcPts val="0"/>
              </a:spcBef>
              <a:spcAft>
                <a:spcPts val="1200"/>
              </a:spcAft>
              <a:buNone/>
            </a:pPr>
            <a:r>
              <a:rPr lang="en-US" dirty="0"/>
              <a:t>    width=20,</a:t>
            </a:r>
          </a:p>
          <a:p>
            <a:pPr marL="0" lvl="0" indent="0" algn="l" rtl="0">
              <a:spcBef>
                <a:spcPts val="0"/>
              </a:spcBef>
              <a:spcAft>
                <a:spcPts val="1200"/>
              </a:spcAft>
              <a:buNone/>
            </a:pPr>
            <a:r>
              <a:rPr lang="en-US" dirty="0"/>
              <a:t>    height=3,</a:t>
            </a:r>
          </a:p>
          <a:p>
            <a:pPr marL="0" lvl="0" indent="0" algn="l" rtl="0">
              <a:spcBef>
                <a:spcPts val="0"/>
              </a:spcBef>
              <a:spcAft>
                <a:spcPts val="1200"/>
              </a:spcAft>
              <a:buNone/>
            </a:pPr>
            <a:r>
              <a:rPr lang="en-US" dirty="0"/>
              <a:t>    </a:t>
            </a:r>
            <a:r>
              <a:rPr lang="en-US" dirty="0" err="1"/>
              <a:t>activebackground</a:t>
            </a:r>
            <a:r>
              <a:rPr lang="en-US" dirty="0"/>
              <a:t>=</a:t>
            </a:r>
            <a:r>
              <a:rPr lang="en-US" dirty="0" err="1"/>
              <a:t>button_bg_color</a:t>
            </a:r>
            <a:r>
              <a:rPr lang="en-US" dirty="0"/>
              <a:t>,</a:t>
            </a:r>
          </a:p>
          <a:p>
            <a:pPr marL="0" lvl="0" indent="0" algn="l" rtl="0">
              <a:spcBef>
                <a:spcPts val="0"/>
              </a:spcBef>
              <a:spcAft>
                <a:spcPts val="1200"/>
              </a:spcAft>
              <a:buNone/>
            </a:pPr>
            <a:r>
              <a:rPr lang="en-US" dirty="0"/>
              <a:t>    </a:t>
            </a:r>
            <a:r>
              <a:rPr lang="en-US" dirty="0" err="1"/>
              <a:t>activeforeground</a:t>
            </a:r>
            <a:r>
              <a:rPr lang="en-US" dirty="0"/>
              <a:t>="white",</a:t>
            </a:r>
          </a:p>
          <a:p>
            <a:pPr marL="0" lvl="0" indent="0" algn="l" rtl="0">
              <a:spcBef>
                <a:spcPts val="0"/>
              </a:spcBef>
              <a:spcAft>
                <a:spcPts val="1200"/>
              </a:spcAft>
              <a:buNone/>
            </a:pPr>
            <a:r>
              <a:rPr lang="en-US" dirty="0"/>
              <a:t>    command=</a:t>
            </a:r>
            <a:r>
              <a:rPr lang="en-US" dirty="0" err="1"/>
              <a:t>open_file</a:t>
            </a:r>
            <a:endParaRPr lang="en-US" dirty="0"/>
          </a:p>
          <a:p>
            <a:pPr marL="0" lvl="0" indent="0" algn="l" rtl="0">
              <a:spcBef>
                <a:spcPts val="0"/>
              </a:spcBef>
              <a:spcAft>
                <a:spcPts val="1200"/>
              </a:spcAft>
              <a:buNone/>
            </a:pPr>
            <a:r>
              <a:rPr lang="en-US" dirty="0"/>
              <a:t>)</a:t>
            </a:r>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p:cNvSpPr txBox="1"/>
          <p:nvPr/>
        </p:nvSpPr>
        <p:spPr>
          <a:xfrm>
            <a:off x="5506104" y="494324"/>
            <a:ext cx="5743902" cy="4785926"/>
          </a:xfrm>
          <a:prstGeom prst="rect">
            <a:avLst/>
          </a:prstGeom>
          <a:noFill/>
        </p:spPr>
        <p:txBody>
          <a:bodyPr wrap="square">
            <a:spAutoFit/>
          </a:bodyPr>
          <a:lstStyle/>
          <a:p>
            <a:pPr marL="0" lvl="0" indent="0" algn="l" rtl="0">
              <a:spcBef>
                <a:spcPts val="0"/>
              </a:spcBef>
              <a:spcAft>
                <a:spcPts val="1200"/>
              </a:spcAft>
              <a:buNone/>
            </a:pPr>
            <a:r>
              <a:rPr lang="en-US" sz="1050" dirty="0">
                <a:solidFill>
                  <a:schemeClr val="bg1"/>
                </a:solidFill>
                <a:latin typeface="PT Sans" panose="020B0503020203020204" charset="0"/>
              </a:rPr>
              <a:t># Check Data button</a:t>
            </a:r>
          </a:p>
          <a:p>
            <a:pPr marL="0" lvl="0" indent="0" algn="l" rtl="0">
              <a:spcBef>
                <a:spcPts val="0"/>
              </a:spcBef>
              <a:spcAft>
                <a:spcPts val="1200"/>
              </a:spcAft>
              <a:buNone/>
            </a:pPr>
            <a:r>
              <a:rPr lang="en-US" sz="1050" dirty="0" err="1">
                <a:solidFill>
                  <a:schemeClr val="bg1"/>
                </a:solidFill>
                <a:latin typeface="PT Sans" panose="020B0503020203020204" charset="0"/>
              </a:rPr>
              <a:t>button_check_data</a:t>
            </a:r>
            <a:r>
              <a:rPr lang="en-US" sz="1050" dirty="0">
                <a:solidFill>
                  <a:schemeClr val="bg1"/>
                </a:solidFill>
                <a:latin typeface="PT Sans" panose="020B0503020203020204" charset="0"/>
              </a:rPr>
              <a:t> = Button(</a:t>
            </a:r>
          </a:p>
          <a:p>
            <a:pPr marL="0" lvl="0" indent="0" algn="l" rtl="0">
              <a:spcBef>
                <a:spcPts val="0"/>
              </a:spcBef>
              <a:spcAft>
                <a:spcPts val="1200"/>
              </a:spcAft>
              <a:buNone/>
            </a:pPr>
            <a:r>
              <a:rPr lang="en-US" sz="1050" dirty="0">
                <a:solidFill>
                  <a:schemeClr val="bg1"/>
                </a:solidFill>
                <a:latin typeface="PT Sans" panose="020B0503020203020204" charset="0"/>
              </a:rPr>
              <a:t>    root,</a:t>
            </a:r>
          </a:p>
          <a:p>
            <a:pPr marL="0" lvl="0" indent="0" algn="l" rtl="0">
              <a:spcBef>
                <a:spcPts val="0"/>
              </a:spcBef>
              <a:spcAft>
                <a:spcPts val="1200"/>
              </a:spcAft>
              <a:buNone/>
            </a:pPr>
            <a:r>
              <a:rPr lang="en-US" sz="1050" dirty="0">
                <a:solidFill>
                  <a:schemeClr val="bg1"/>
                </a:solidFill>
                <a:latin typeface="PT Sans" panose="020B0503020203020204" charset="0"/>
              </a:rPr>
              <a:t>    text="Check Data",</a:t>
            </a:r>
          </a:p>
          <a:p>
            <a:pPr marL="0" lvl="0" indent="0" algn="l" rtl="0">
              <a:spcBef>
                <a:spcPts val="0"/>
              </a:spcBef>
              <a:spcAft>
                <a:spcPts val="1200"/>
              </a:spcAft>
              <a:buNone/>
            </a:pPr>
            <a:r>
              <a:rPr lang="en-US" sz="1050" dirty="0">
                <a:solidFill>
                  <a:schemeClr val="bg1"/>
                </a:solidFill>
                <a:latin typeface="PT Sans" panose="020B0503020203020204" charset="0"/>
              </a:rPr>
              <a:t>    relief=RAISED,</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bg</a:t>
            </a:r>
            <a:r>
              <a:rPr lang="en-US" sz="1050" dirty="0">
                <a:solidFill>
                  <a:schemeClr val="bg1"/>
                </a:solidFill>
                <a:latin typeface="PT Sans" panose="020B0503020203020204" charset="0"/>
              </a:rPr>
              <a:t>=</a:t>
            </a:r>
            <a:r>
              <a:rPr lang="en-US" sz="1050" dirty="0" err="1">
                <a:solidFill>
                  <a:schemeClr val="bg1"/>
                </a:solidFill>
                <a:latin typeface="PT Sans" panose="020B0503020203020204" charset="0"/>
              </a:rPr>
              <a:t>button_bg_color</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fg</a:t>
            </a:r>
            <a:r>
              <a:rPr lang="en-US" sz="1050" dirty="0">
                <a:solidFill>
                  <a:schemeClr val="bg1"/>
                </a:solidFill>
                <a:latin typeface="PT Sans" panose="020B0503020203020204" charset="0"/>
              </a:rPr>
              <a:t>="white",</a:t>
            </a:r>
          </a:p>
          <a:p>
            <a:pPr marL="0" lvl="0" indent="0" algn="l" rtl="0">
              <a:spcBef>
                <a:spcPts val="0"/>
              </a:spcBef>
              <a:spcAft>
                <a:spcPts val="1200"/>
              </a:spcAft>
              <a:buNone/>
            </a:pPr>
            <a:r>
              <a:rPr lang="en-US" sz="1050" dirty="0">
                <a:solidFill>
                  <a:schemeClr val="bg1"/>
                </a:solidFill>
                <a:latin typeface="PT Sans" panose="020B0503020203020204" charset="0"/>
              </a:rPr>
              <a:t>    font=("Arial", 12, "bold"),</a:t>
            </a:r>
          </a:p>
          <a:p>
            <a:pPr marL="0" lvl="0" indent="0" algn="l" rtl="0">
              <a:spcBef>
                <a:spcPts val="0"/>
              </a:spcBef>
              <a:spcAft>
                <a:spcPts val="1200"/>
              </a:spcAft>
              <a:buNone/>
            </a:pPr>
            <a:r>
              <a:rPr lang="en-US" sz="1050" dirty="0">
                <a:solidFill>
                  <a:schemeClr val="bg1"/>
                </a:solidFill>
                <a:latin typeface="PT Sans" panose="020B0503020203020204" charset="0"/>
              </a:rPr>
              <a:t>    width=20,</a:t>
            </a:r>
          </a:p>
          <a:p>
            <a:pPr marL="0" lvl="0" indent="0" algn="l" rtl="0">
              <a:spcBef>
                <a:spcPts val="0"/>
              </a:spcBef>
              <a:spcAft>
                <a:spcPts val="1200"/>
              </a:spcAft>
              <a:buNone/>
            </a:pPr>
            <a:r>
              <a:rPr lang="en-US" sz="1050" dirty="0">
                <a:solidFill>
                  <a:schemeClr val="bg1"/>
                </a:solidFill>
                <a:latin typeface="PT Sans" panose="020B0503020203020204" charset="0"/>
              </a:rPr>
              <a:t>    height=3,</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activebackground</a:t>
            </a:r>
            <a:r>
              <a:rPr lang="en-US" sz="1050" dirty="0">
                <a:solidFill>
                  <a:schemeClr val="bg1"/>
                </a:solidFill>
                <a:latin typeface="PT Sans" panose="020B0503020203020204" charset="0"/>
              </a:rPr>
              <a:t>=</a:t>
            </a:r>
            <a:r>
              <a:rPr lang="en-US" sz="1050" dirty="0" err="1">
                <a:solidFill>
                  <a:schemeClr val="bg1"/>
                </a:solidFill>
                <a:latin typeface="PT Sans" panose="020B0503020203020204" charset="0"/>
              </a:rPr>
              <a:t>button_bg_color</a:t>
            </a: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a:solidFill>
                  <a:schemeClr val="bg1"/>
                </a:solidFill>
                <a:latin typeface="PT Sans" panose="020B0503020203020204" charset="0"/>
              </a:rPr>
              <a:t>    </a:t>
            </a:r>
            <a:r>
              <a:rPr lang="en-US" sz="1050" dirty="0" err="1">
                <a:solidFill>
                  <a:schemeClr val="bg1"/>
                </a:solidFill>
                <a:latin typeface="PT Sans" panose="020B0503020203020204" charset="0"/>
              </a:rPr>
              <a:t>activeforeground</a:t>
            </a:r>
            <a:r>
              <a:rPr lang="en-US" sz="1050" dirty="0">
                <a:solidFill>
                  <a:schemeClr val="bg1"/>
                </a:solidFill>
                <a:latin typeface="PT Sans" panose="020B0503020203020204" charset="0"/>
              </a:rPr>
              <a:t>="white",</a:t>
            </a:r>
          </a:p>
          <a:p>
            <a:pPr marL="0" lvl="0" indent="0" algn="l" rtl="0">
              <a:spcBef>
                <a:spcPts val="0"/>
              </a:spcBef>
              <a:spcAft>
                <a:spcPts val="1200"/>
              </a:spcAft>
              <a:buNone/>
            </a:pPr>
            <a:r>
              <a:rPr lang="en-US" sz="1050" dirty="0">
                <a:solidFill>
                  <a:schemeClr val="bg1"/>
                </a:solidFill>
                <a:latin typeface="PT Sans" panose="020B0503020203020204" charset="0"/>
              </a:rPr>
              <a:t>    command=</a:t>
            </a:r>
            <a:r>
              <a:rPr lang="en-US" sz="1050" dirty="0" err="1">
                <a:solidFill>
                  <a:schemeClr val="bg1"/>
                </a:solidFill>
                <a:latin typeface="PT Sans" panose="020B0503020203020204" charset="0"/>
              </a:rPr>
              <a:t>check_data</a:t>
            </a:r>
            <a:endParaRPr lang="en-US" sz="1050" dirty="0">
              <a:solidFill>
                <a:schemeClr val="bg1"/>
              </a:solidFill>
              <a:latin typeface="PT Sans" panose="020B0503020203020204" charset="0"/>
            </a:endParaRPr>
          </a:p>
          <a:p>
            <a:pPr marL="0" lvl="0" indent="0" algn="l" rtl="0">
              <a:spcBef>
                <a:spcPts val="0"/>
              </a:spcBef>
              <a:spcAft>
                <a:spcPts val="1200"/>
              </a:spcAft>
              <a:buNone/>
            </a:pPr>
            <a:r>
              <a:rPr lang="en-US" sz="1050" dirty="0">
                <a:solidFill>
                  <a:schemeClr val="bg1"/>
                </a:solidFill>
                <a:latin typeface="PT Sans" panose="020B0503020203020204" charset="0"/>
              </a:rPr>
              <a:t>)</a:t>
            </a:r>
          </a:p>
          <a:p>
            <a:pPr marL="0" lvl="0" indent="0" algn="l" rtl="0">
              <a:spcBef>
                <a:spcPts val="0"/>
              </a:spcBef>
              <a:spcAft>
                <a:spcPts val="1200"/>
              </a:spcAft>
              <a:buNone/>
            </a:pPr>
            <a:r>
              <a:rPr lang="en-US" sz="1050" dirty="0" err="1">
                <a:solidFill>
                  <a:schemeClr val="bg1"/>
                </a:solidFill>
                <a:latin typeface="PT Sans" panose="020B0503020203020204" charset="0"/>
              </a:rPr>
              <a:t>button_check_data.place</a:t>
            </a:r>
            <a:r>
              <a:rPr lang="en-US" sz="1050" dirty="0">
                <a:solidFill>
                  <a:schemeClr val="bg1"/>
                </a:solidFill>
                <a:latin typeface="PT Sans" panose="020B0503020203020204" charset="0"/>
              </a:rPr>
              <a:t>(</a:t>
            </a:r>
            <a:r>
              <a:rPr lang="en-US" sz="1050" dirty="0" err="1">
                <a:solidFill>
                  <a:schemeClr val="bg1"/>
                </a:solidFill>
                <a:latin typeface="PT Sans" panose="020B0503020203020204" charset="0"/>
              </a:rPr>
              <a:t>relx</a:t>
            </a:r>
            <a:r>
              <a:rPr lang="en-US" sz="1050" dirty="0">
                <a:solidFill>
                  <a:schemeClr val="bg1"/>
                </a:solidFill>
                <a:latin typeface="PT Sans" panose="020B0503020203020204" charset="0"/>
              </a:rPr>
              <a:t>=0.3, rely=0.9, anchor="center")</a:t>
            </a:r>
          </a:p>
        </p:txBody>
      </p:sp>
      <p:pic>
        <p:nvPicPr>
          <p:cNvPr id="5" name="Google Shape;2774;p36"/>
          <p:cNvPicPr preferRelativeResize="0"/>
          <p:nvPr/>
        </p:nvPicPr>
        <p:blipFill rotWithShape="1">
          <a:blip r:embed="rId3"/>
          <a:srcRect l="15592" r="15598"/>
          <a:stretch>
            <a:fillRect/>
          </a:stretch>
        </p:blipFill>
        <p:spPr>
          <a:xfrm>
            <a:off x="2762329" y="1094818"/>
            <a:ext cx="2727600" cy="2730300"/>
          </a:xfrm>
          <a:prstGeom prst="ellipse">
            <a:avLst/>
          </a:prstGeom>
          <a:noFill/>
          <a:ln>
            <a:noFill/>
          </a:ln>
          <a:effectLst>
            <a:outerShdw blurRad="657225" algn="bl" rotWithShape="0">
              <a:schemeClr val="accent2">
                <a:alpha val="40000"/>
              </a:scheme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1906497" y="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solidFill>
                  <a:schemeClr val="accent2"/>
                </a:solidFill>
              </a:rPr>
              <a:t>SOURCE CODE OF BUTTONS</a:t>
            </a:r>
            <a:endParaRPr sz="2800" dirty="0">
              <a:solidFill>
                <a:schemeClr val="accent2"/>
              </a:solidFill>
            </a:endParaRPr>
          </a:p>
        </p:txBody>
      </p:sp>
      <p:sp>
        <p:nvSpPr>
          <p:cNvPr id="2725" name="Google Shape;2725;p34"/>
          <p:cNvSpPr txBox="1">
            <a:spLocks noGrp="1"/>
          </p:cNvSpPr>
          <p:nvPr>
            <p:ph type="body" idx="1"/>
          </p:nvPr>
        </p:nvSpPr>
        <p:spPr>
          <a:xfrm>
            <a:off x="250372" y="362322"/>
            <a:ext cx="6357257" cy="146499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050" dirty="0"/>
              <a:t># Create Graph button</a:t>
            </a:r>
          </a:p>
          <a:p>
            <a:pPr marL="0" lvl="0" indent="0" algn="l" rtl="0">
              <a:spcBef>
                <a:spcPts val="0"/>
              </a:spcBef>
              <a:spcAft>
                <a:spcPts val="1200"/>
              </a:spcAft>
              <a:buNone/>
            </a:pPr>
            <a:r>
              <a:rPr lang="en-US" sz="1050" dirty="0" err="1"/>
              <a:t>button_create_graph</a:t>
            </a:r>
            <a:r>
              <a:rPr lang="en-US" sz="1050" dirty="0"/>
              <a:t> = Button(</a:t>
            </a:r>
          </a:p>
          <a:p>
            <a:pPr marL="0" lvl="0" indent="0" algn="l" rtl="0">
              <a:spcBef>
                <a:spcPts val="0"/>
              </a:spcBef>
              <a:spcAft>
                <a:spcPts val="1200"/>
              </a:spcAft>
              <a:buNone/>
            </a:pPr>
            <a:r>
              <a:rPr lang="en-US" sz="1050" dirty="0"/>
              <a:t>    root,</a:t>
            </a:r>
          </a:p>
          <a:p>
            <a:pPr marL="0" lvl="0" indent="0" algn="l" rtl="0">
              <a:spcBef>
                <a:spcPts val="0"/>
              </a:spcBef>
              <a:spcAft>
                <a:spcPts val="1200"/>
              </a:spcAft>
              <a:buNone/>
            </a:pPr>
            <a:r>
              <a:rPr lang="en-US" sz="1050" dirty="0"/>
              <a:t>    text="Create Graph",</a:t>
            </a:r>
          </a:p>
          <a:p>
            <a:pPr marL="0" lvl="0" indent="0" algn="l" rtl="0">
              <a:spcBef>
                <a:spcPts val="0"/>
              </a:spcBef>
              <a:spcAft>
                <a:spcPts val="1200"/>
              </a:spcAft>
              <a:buNone/>
            </a:pPr>
            <a:r>
              <a:rPr lang="en-US" sz="1050" dirty="0"/>
              <a:t>    relief=RAISED,</a:t>
            </a:r>
          </a:p>
          <a:p>
            <a:pPr marL="0" lvl="0" indent="0" algn="l" rtl="0">
              <a:spcBef>
                <a:spcPts val="0"/>
              </a:spcBef>
              <a:spcAft>
                <a:spcPts val="1200"/>
              </a:spcAft>
              <a:buNone/>
            </a:pPr>
            <a:r>
              <a:rPr lang="en-US" sz="1050" dirty="0"/>
              <a:t>    </a:t>
            </a:r>
            <a:r>
              <a:rPr lang="en-US" sz="1050" dirty="0" err="1"/>
              <a:t>bg</a:t>
            </a:r>
            <a:r>
              <a:rPr lang="en-US" sz="1050" dirty="0"/>
              <a:t>=</a:t>
            </a:r>
            <a:r>
              <a:rPr lang="en-US" sz="1050" dirty="0" err="1"/>
              <a:t>button_bg_color</a:t>
            </a:r>
            <a:r>
              <a:rPr lang="en-US" sz="1050" dirty="0"/>
              <a:t>,</a:t>
            </a:r>
          </a:p>
          <a:p>
            <a:pPr marL="0" lvl="0" indent="0" algn="l" rtl="0">
              <a:spcBef>
                <a:spcPts val="0"/>
              </a:spcBef>
              <a:spcAft>
                <a:spcPts val="1200"/>
              </a:spcAft>
              <a:buNone/>
            </a:pPr>
            <a:r>
              <a:rPr lang="en-US" sz="1050" dirty="0"/>
              <a:t>    </a:t>
            </a:r>
            <a:r>
              <a:rPr lang="en-US" sz="1050" dirty="0" err="1"/>
              <a:t>fg</a:t>
            </a:r>
            <a:r>
              <a:rPr lang="en-US" sz="1050" dirty="0"/>
              <a:t>="white",</a:t>
            </a:r>
          </a:p>
          <a:p>
            <a:pPr marL="0" lvl="0" indent="0" algn="l" rtl="0">
              <a:spcBef>
                <a:spcPts val="0"/>
              </a:spcBef>
              <a:spcAft>
                <a:spcPts val="1200"/>
              </a:spcAft>
              <a:buNone/>
            </a:pPr>
            <a:r>
              <a:rPr lang="en-US" sz="1050" dirty="0"/>
              <a:t>    font=("Arial", 12, "bold"),</a:t>
            </a:r>
          </a:p>
          <a:p>
            <a:pPr marL="0" lvl="0" indent="0" algn="l" rtl="0">
              <a:spcBef>
                <a:spcPts val="0"/>
              </a:spcBef>
              <a:spcAft>
                <a:spcPts val="1200"/>
              </a:spcAft>
              <a:buNone/>
            </a:pPr>
            <a:r>
              <a:rPr lang="en-US" sz="1050" dirty="0"/>
              <a:t>    width=20,</a:t>
            </a:r>
          </a:p>
          <a:p>
            <a:pPr marL="0" lvl="0" indent="0" algn="l" rtl="0">
              <a:spcBef>
                <a:spcPts val="0"/>
              </a:spcBef>
              <a:spcAft>
                <a:spcPts val="1200"/>
              </a:spcAft>
              <a:buNone/>
            </a:pPr>
            <a:r>
              <a:rPr lang="en-US" sz="1050" dirty="0"/>
              <a:t>    height=3,</a:t>
            </a:r>
          </a:p>
          <a:p>
            <a:pPr marL="0" lvl="0" indent="0" algn="l" rtl="0">
              <a:spcBef>
                <a:spcPts val="0"/>
              </a:spcBef>
              <a:spcAft>
                <a:spcPts val="1200"/>
              </a:spcAft>
              <a:buNone/>
            </a:pPr>
            <a:r>
              <a:rPr lang="en-US" sz="1050" dirty="0"/>
              <a:t>    </a:t>
            </a:r>
            <a:r>
              <a:rPr lang="en-US" sz="1050" dirty="0" err="1"/>
              <a:t>activebackground</a:t>
            </a:r>
            <a:r>
              <a:rPr lang="en-US" sz="1050" dirty="0"/>
              <a:t>=</a:t>
            </a:r>
            <a:r>
              <a:rPr lang="en-US" sz="1050" dirty="0" err="1"/>
              <a:t>button_bg_color</a:t>
            </a:r>
            <a:r>
              <a:rPr lang="en-US" sz="1050" dirty="0"/>
              <a:t>,</a:t>
            </a:r>
          </a:p>
          <a:p>
            <a:pPr marL="0" lvl="0" indent="0" algn="l" rtl="0">
              <a:spcBef>
                <a:spcPts val="0"/>
              </a:spcBef>
              <a:spcAft>
                <a:spcPts val="1200"/>
              </a:spcAft>
              <a:buNone/>
            </a:pPr>
            <a:r>
              <a:rPr lang="en-US" sz="1050" dirty="0"/>
              <a:t>    </a:t>
            </a:r>
            <a:r>
              <a:rPr lang="en-US" sz="1050" dirty="0" err="1"/>
              <a:t>activeforeground</a:t>
            </a:r>
            <a:r>
              <a:rPr lang="en-US" sz="1050" dirty="0"/>
              <a:t>="white",</a:t>
            </a:r>
          </a:p>
          <a:p>
            <a:pPr marL="0" lvl="0" indent="0" algn="l" rtl="0">
              <a:spcBef>
                <a:spcPts val="0"/>
              </a:spcBef>
              <a:spcAft>
                <a:spcPts val="1200"/>
              </a:spcAft>
              <a:buNone/>
            </a:pPr>
            <a:r>
              <a:rPr lang="en-US" sz="1050" dirty="0"/>
              <a:t>    command=</a:t>
            </a:r>
            <a:r>
              <a:rPr lang="en-US" sz="1050" dirty="0" err="1"/>
              <a:t>show_graphs</a:t>
            </a:r>
            <a:endParaRPr lang="en-US" sz="1050" dirty="0"/>
          </a:p>
          <a:p>
            <a:pPr marL="0" lvl="0" indent="0" algn="l" rtl="0">
              <a:spcBef>
                <a:spcPts val="0"/>
              </a:spcBef>
              <a:spcAft>
                <a:spcPts val="1200"/>
              </a:spcAft>
              <a:buNone/>
            </a:pPr>
            <a:r>
              <a:rPr lang="en-US" sz="1050" dirty="0"/>
              <a:t>)</a:t>
            </a:r>
          </a:p>
          <a:p>
            <a:pPr marL="0" lvl="0" indent="0" algn="l" rtl="0">
              <a:spcBef>
                <a:spcPts val="0"/>
              </a:spcBef>
              <a:spcAft>
                <a:spcPts val="1200"/>
              </a:spcAft>
              <a:buNone/>
            </a:pPr>
            <a:r>
              <a:rPr lang="en-US" sz="1050" dirty="0" err="1"/>
              <a:t>button_create_graph.place</a:t>
            </a:r>
            <a:r>
              <a:rPr lang="en-US" sz="1050" dirty="0"/>
              <a:t>(</a:t>
            </a:r>
            <a:r>
              <a:rPr lang="en-US" sz="1050" dirty="0" err="1"/>
              <a:t>relx</a:t>
            </a:r>
            <a:r>
              <a:rPr lang="en-US" sz="1050" dirty="0"/>
              <a:t>=0.7, rely=0.9, anchor="center")</a:t>
            </a:r>
          </a:p>
          <a:p>
            <a:pPr marL="0" lvl="0" indent="0" algn="l" rtl="0">
              <a:spcBef>
                <a:spcPts val="0"/>
              </a:spcBef>
              <a:spcAft>
                <a:spcPts val="1200"/>
              </a:spcAft>
              <a:buNone/>
            </a:pPr>
            <a:endParaRPr lang="en-US" sz="1050" dirty="0"/>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p:cNvSpPr txBox="1"/>
          <p:nvPr/>
        </p:nvSpPr>
        <p:spPr>
          <a:xfrm>
            <a:off x="5489929" y="362322"/>
            <a:ext cx="5743902" cy="4862870"/>
          </a:xfrm>
          <a:prstGeom prst="rect">
            <a:avLst/>
          </a:prstGeom>
          <a:noFill/>
        </p:spPr>
        <p:txBody>
          <a:bodyPr wrap="square">
            <a:spAutoFit/>
          </a:bodyPr>
          <a:lstStyle/>
          <a:p>
            <a:pPr marL="0" lvl="0" indent="0" algn="l" rtl="0">
              <a:spcBef>
                <a:spcPts val="0"/>
              </a:spcBef>
              <a:spcAft>
                <a:spcPts val="1200"/>
              </a:spcAft>
              <a:buNone/>
            </a:pPr>
            <a:r>
              <a:rPr lang="en-US" sz="1000" dirty="0">
                <a:solidFill>
                  <a:schemeClr val="bg1"/>
                </a:solidFill>
                <a:latin typeface="PT Sans" panose="020B0503020203020204" charset="0"/>
              </a:rPr>
              <a:t># Stats button</a:t>
            </a:r>
          </a:p>
          <a:p>
            <a:pPr marL="0" lvl="0" indent="0" algn="l" rtl="0">
              <a:spcBef>
                <a:spcPts val="0"/>
              </a:spcBef>
              <a:spcAft>
                <a:spcPts val="1200"/>
              </a:spcAft>
              <a:buNone/>
            </a:pPr>
            <a:r>
              <a:rPr lang="en-US" sz="1000" dirty="0" err="1">
                <a:solidFill>
                  <a:schemeClr val="bg1"/>
                </a:solidFill>
                <a:latin typeface="PT Sans" panose="020B0503020203020204" charset="0"/>
              </a:rPr>
              <a:t>button_Stats</a:t>
            </a:r>
            <a:r>
              <a:rPr lang="en-US" sz="1000" dirty="0">
                <a:solidFill>
                  <a:schemeClr val="bg1"/>
                </a:solidFill>
                <a:latin typeface="PT Sans" panose="020B0503020203020204" charset="0"/>
              </a:rPr>
              <a:t> = Button(</a:t>
            </a:r>
          </a:p>
          <a:p>
            <a:pPr marL="0" lvl="0" indent="0" algn="l" rtl="0">
              <a:spcBef>
                <a:spcPts val="0"/>
              </a:spcBef>
              <a:spcAft>
                <a:spcPts val="1200"/>
              </a:spcAft>
              <a:buNone/>
            </a:pPr>
            <a:r>
              <a:rPr lang="en-US" sz="1000" dirty="0">
                <a:solidFill>
                  <a:schemeClr val="bg1"/>
                </a:solidFill>
                <a:latin typeface="PT Sans" panose="020B0503020203020204" charset="0"/>
              </a:rPr>
              <a:t>    root,</a:t>
            </a:r>
          </a:p>
          <a:p>
            <a:pPr marL="0" lvl="0" indent="0" algn="l" rtl="0">
              <a:spcBef>
                <a:spcPts val="0"/>
              </a:spcBef>
              <a:spcAft>
                <a:spcPts val="1200"/>
              </a:spcAft>
              <a:buNone/>
            </a:pPr>
            <a:r>
              <a:rPr lang="en-US" sz="1000" dirty="0">
                <a:solidFill>
                  <a:schemeClr val="bg1"/>
                </a:solidFill>
                <a:latin typeface="PT Sans" panose="020B0503020203020204" charset="0"/>
              </a:rPr>
              <a:t>    text="Statistics",</a:t>
            </a:r>
          </a:p>
          <a:p>
            <a:pPr marL="0" lvl="0" indent="0" algn="l" rtl="0">
              <a:spcBef>
                <a:spcPts val="0"/>
              </a:spcBef>
              <a:spcAft>
                <a:spcPts val="1200"/>
              </a:spcAft>
              <a:buNone/>
            </a:pPr>
            <a:r>
              <a:rPr lang="en-US" sz="1000" dirty="0">
                <a:solidFill>
                  <a:schemeClr val="bg1"/>
                </a:solidFill>
                <a:latin typeface="PT Sans" panose="020B0503020203020204" charset="0"/>
              </a:rPr>
              <a:t>    relief=RAISED,</a:t>
            </a:r>
          </a:p>
          <a:p>
            <a:pPr marL="0" lvl="0" indent="0" algn="l" rtl="0">
              <a:spcBef>
                <a:spcPts val="0"/>
              </a:spcBef>
              <a:spcAft>
                <a:spcPts val="1200"/>
              </a:spcAft>
              <a:buNone/>
            </a:pPr>
            <a:r>
              <a:rPr lang="en-US" sz="1000" dirty="0">
                <a:solidFill>
                  <a:schemeClr val="bg1"/>
                </a:solidFill>
                <a:latin typeface="PT Sans" panose="020B0503020203020204" charset="0"/>
              </a:rPr>
              <a:t>    </a:t>
            </a:r>
            <a:r>
              <a:rPr lang="en-US" sz="1000" dirty="0" err="1">
                <a:solidFill>
                  <a:schemeClr val="bg1"/>
                </a:solidFill>
                <a:latin typeface="PT Sans" panose="020B0503020203020204" charset="0"/>
              </a:rPr>
              <a:t>bg</a:t>
            </a:r>
            <a:r>
              <a:rPr lang="en-US" sz="1000" dirty="0">
                <a:solidFill>
                  <a:schemeClr val="bg1"/>
                </a:solidFill>
                <a:latin typeface="PT Sans" panose="020B0503020203020204" charset="0"/>
              </a:rPr>
              <a:t>=</a:t>
            </a:r>
            <a:r>
              <a:rPr lang="en-US" sz="1000" dirty="0" err="1">
                <a:solidFill>
                  <a:schemeClr val="bg1"/>
                </a:solidFill>
                <a:latin typeface="PT Sans" panose="020B0503020203020204" charset="0"/>
              </a:rPr>
              <a:t>button_bg_color</a:t>
            </a:r>
            <a:r>
              <a:rPr lang="en-US" sz="1000" dirty="0">
                <a:solidFill>
                  <a:schemeClr val="bg1"/>
                </a:solidFill>
                <a:latin typeface="PT Sans" panose="020B0503020203020204" charset="0"/>
              </a:rPr>
              <a:t>,</a:t>
            </a:r>
          </a:p>
          <a:p>
            <a:pPr marL="0" lvl="0" indent="0" algn="l" rtl="0">
              <a:spcBef>
                <a:spcPts val="0"/>
              </a:spcBef>
              <a:spcAft>
                <a:spcPts val="1200"/>
              </a:spcAft>
              <a:buNone/>
            </a:pPr>
            <a:r>
              <a:rPr lang="en-US" sz="1000" dirty="0">
                <a:solidFill>
                  <a:schemeClr val="bg1"/>
                </a:solidFill>
                <a:latin typeface="PT Sans" panose="020B0503020203020204" charset="0"/>
              </a:rPr>
              <a:t>    </a:t>
            </a:r>
            <a:r>
              <a:rPr lang="en-US" sz="1000" dirty="0" err="1">
                <a:solidFill>
                  <a:schemeClr val="bg1"/>
                </a:solidFill>
                <a:latin typeface="PT Sans" panose="020B0503020203020204" charset="0"/>
              </a:rPr>
              <a:t>fg</a:t>
            </a:r>
            <a:r>
              <a:rPr lang="en-US" sz="1000" dirty="0">
                <a:solidFill>
                  <a:schemeClr val="bg1"/>
                </a:solidFill>
                <a:latin typeface="PT Sans" panose="020B0503020203020204" charset="0"/>
              </a:rPr>
              <a:t>="white",</a:t>
            </a:r>
          </a:p>
          <a:p>
            <a:pPr marL="0" lvl="0" indent="0" algn="l" rtl="0">
              <a:spcBef>
                <a:spcPts val="0"/>
              </a:spcBef>
              <a:spcAft>
                <a:spcPts val="1200"/>
              </a:spcAft>
              <a:buNone/>
            </a:pPr>
            <a:r>
              <a:rPr lang="en-US" sz="1000" dirty="0">
                <a:solidFill>
                  <a:schemeClr val="bg1"/>
                </a:solidFill>
                <a:latin typeface="PT Sans" panose="020B0503020203020204" charset="0"/>
              </a:rPr>
              <a:t>    font=("Arial", 12, "bold"),</a:t>
            </a:r>
          </a:p>
          <a:p>
            <a:pPr marL="0" lvl="0" indent="0" algn="l" rtl="0">
              <a:spcBef>
                <a:spcPts val="0"/>
              </a:spcBef>
              <a:spcAft>
                <a:spcPts val="1200"/>
              </a:spcAft>
              <a:buNone/>
            </a:pPr>
            <a:r>
              <a:rPr lang="en-US" sz="1000" dirty="0">
                <a:solidFill>
                  <a:schemeClr val="bg1"/>
                </a:solidFill>
                <a:latin typeface="PT Sans" panose="020B0503020203020204" charset="0"/>
              </a:rPr>
              <a:t>    width=20,</a:t>
            </a:r>
          </a:p>
          <a:p>
            <a:pPr marL="0" lvl="0" indent="0" algn="l" rtl="0">
              <a:spcBef>
                <a:spcPts val="0"/>
              </a:spcBef>
              <a:spcAft>
                <a:spcPts val="1200"/>
              </a:spcAft>
              <a:buNone/>
            </a:pPr>
            <a:r>
              <a:rPr lang="en-US" sz="1000" dirty="0">
                <a:solidFill>
                  <a:schemeClr val="bg1"/>
                </a:solidFill>
                <a:latin typeface="PT Sans" panose="020B0503020203020204" charset="0"/>
              </a:rPr>
              <a:t>    height=3,</a:t>
            </a:r>
          </a:p>
          <a:p>
            <a:pPr marL="0" lvl="0" indent="0" algn="l" rtl="0">
              <a:spcBef>
                <a:spcPts val="0"/>
              </a:spcBef>
              <a:spcAft>
                <a:spcPts val="1200"/>
              </a:spcAft>
              <a:buNone/>
            </a:pPr>
            <a:r>
              <a:rPr lang="en-US" sz="1000" dirty="0">
                <a:solidFill>
                  <a:schemeClr val="bg1"/>
                </a:solidFill>
                <a:latin typeface="PT Sans" panose="020B0503020203020204" charset="0"/>
              </a:rPr>
              <a:t>    </a:t>
            </a:r>
            <a:r>
              <a:rPr lang="en-US" sz="1000" dirty="0" err="1">
                <a:solidFill>
                  <a:schemeClr val="bg1"/>
                </a:solidFill>
                <a:latin typeface="PT Sans" panose="020B0503020203020204" charset="0"/>
              </a:rPr>
              <a:t>activebackground</a:t>
            </a:r>
            <a:r>
              <a:rPr lang="en-US" sz="1000" dirty="0">
                <a:solidFill>
                  <a:schemeClr val="bg1"/>
                </a:solidFill>
                <a:latin typeface="PT Sans" panose="020B0503020203020204" charset="0"/>
              </a:rPr>
              <a:t>=</a:t>
            </a:r>
            <a:r>
              <a:rPr lang="en-US" sz="1000" dirty="0" err="1">
                <a:solidFill>
                  <a:schemeClr val="bg1"/>
                </a:solidFill>
                <a:latin typeface="PT Sans" panose="020B0503020203020204" charset="0"/>
              </a:rPr>
              <a:t>button_bg_color</a:t>
            </a:r>
            <a:r>
              <a:rPr lang="en-US" sz="1000" dirty="0">
                <a:solidFill>
                  <a:schemeClr val="bg1"/>
                </a:solidFill>
                <a:latin typeface="PT Sans" panose="020B0503020203020204" charset="0"/>
              </a:rPr>
              <a:t>,</a:t>
            </a:r>
          </a:p>
          <a:p>
            <a:pPr marL="0" lvl="0" indent="0" algn="l" rtl="0">
              <a:spcBef>
                <a:spcPts val="0"/>
              </a:spcBef>
              <a:spcAft>
                <a:spcPts val="1200"/>
              </a:spcAft>
              <a:buNone/>
            </a:pPr>
            <a:r>
              <a:rPr lang="en-US" sz="1000" dirty="0">
                <a:solidFill>
                  <a:schemeClr val="bg1"/>
                </a:solidFill>
                <a:latin typeface="PT Sans" panose="020B0503020203020204" charset="0"/>
              </a:rPr>
              <a:t>    </a:t>
            </a:r>
            <a:r>
              <a:rPr lang="en-US" sz="1000" dirty="0" err="1">
                <a:solidFill>
                  <a:schemeClr val="bg1"/>
                </a:solidFill>
                <a:latin typeface="PT Sans" panose="020B0503020203020204" charset="0"/>
              </a:rPr>
              <a:t>activeforeground</a:t>
            </a:r>
            <a:r>
              <a:rPr lang="en-US" sz="1000" dirty="0">
                <a:solidFill>
                  <a:schemeClr val="bg1"/>
                </a:solidFill>
                <a:latin typeface="PT Sans" panose="020B0503020203020204" charset="0"/>
              </a:rPr>
              <a:t>="white",</a:t>
            </a:r>
          </a:p>
          <a:p>
            <a:pPr marL="0" lvl="0" indent="0" algn="l" rtl="0">
              <a:spcBef>
                <a:spcPts val="0"/>
              </a:spcBef>
              <a:spcAft>
                <a:spcPts val="1200"/>
              </a:spcAft>
              <a:buNone/>
            </a:pPr>
            <a:r>
              <a:rPr lang="en-US" sz="1000" dirty="0">
                <a:solidFill>
                  <a:schemeClr val="bg1"/>
                </a:solidFill>
                <a:latin typeface="PT Sans" panose="020B0503020203020204" charset="0"/>
              </a:rPr>
              <a:t>    command=</a:t>
            </a:r>
            <a:r>
              <a:rPr lang="en-US" sz="1000" dirty="0" err="1">
                <a:solidFill>
                  <a:schemeClr val="bg1"/>
                </a:solidFill>
                <a:latin typeface="PT Sans" panose="020B0503020203020204" charset="0"/>
              </a:rPr>
              <a:t>show_stats</a:t>
            </a:r>
            <a:endParaRPr lang="en-US" sz="1000" dirty="0">
              <a:solidFill>
                <a:schemeClr val="bg1"/>
              </a:solidFill>
              <a:latin typeface="PT Sans" panose="020B0503020203020204" charset="0"/>
            </a:endParaRPr>
          </a:p>
          <a:p>
            <a:pPr marL="0" lvl="0" indent="0" algn="l" rtl="0">
              <a:spcBef>
                <a:spcPts val="0"/>
              </a:spcBef>
              <a:spcAft>
                <a:spcPts val="1200"/>
              </a:spcAft>
              <a:buNone/>
            </a:pPr>
            <a:r>
              <a:rPr lang="en-US" sz="1000" dirty="0">
                <a:solidFill>
                  <a:schemeClr val="bg1"/>
                </a:solidFill>
                <a:latin typeface="PT Sans" panose="020B0503020203020204" charset="0"/>
              </a:rPr>
              <a:t>)</a:t>
            </a:r>
          </a:p>
          <a:p>
            <a:pPr marL="0" lvl="0" indent="0" algn="l" rtl="0">
              <a:spcBef>
                <a:spcPts val="0"/>
              </a:spcBef>
              <a:spcAft>
                <a:spcPts val="1200"/>
              </a:spcAft>
              <a:buNone/>
            </a:pPr>
            <a:r>
              <a:rPr lang="en-US" sz="1000" dirty="0" err="1">
                <a:solidFill>
                  <a:schemeClr val="bg1"/>
                </a:solidFill>
                <a:latin typeface="PT Sans" panose="020B0503020203020204" charset="0"/>
              </a:rPr>
              <a:t>button_Stats.place</a:t>
            </a:r>
            <a:r>
              <a:rPr lang="en-US" sz="1000" dirty="0">
                <a:solidFill>
                  <a:schemeClr val="bg1"/>
                </a:solidFill>
                <a:latin typeface="PT Sans" panose="020B0503020203020204" charset="0"/>
              </a:rPr>
              <a:t>(</a:t>
            </a:r>
            <a:r>
              <a:rPr lang="en-US" sz="1000" dirty="0" err="1">
                <a:solidFill>
                  <a:schemeClr val="bg1"/>
                </a:solidFill>
                <a:latin typeface="PT Sans" panose="020B0503020203020204" charset="0"/>
              </a:rPr>
              <a:t>relx</a:t>
            </a:r>
            <a:r>
              <a:rPr lang="en-US" sz="1000" dirty="0">
                <a:solidFill>
                  <a:schemeClr val="bg1"/>
                </a:solidFill>
                <a:latin typeface="PT Sans" panose="020B0503020203020204" charset="0"/>
              </a:rPr>
              <a:t>=0.9, rely=0.9, anchor="center")</a:t>
            </a:r>
          </a:p>
          <a:p>
            <a:pPr marL="0" lvl="0" indent="0" algn="l" rtl="0">
              <a:spcBef>
                <a:spcPts val="0"/>
              </a:spcBef>
              <a:spcAft>
                <a:spcPts val="1200"/>
              </a:spcAft>
              <a:buNone/>
            </a:pPr>
            <a:r>
              <a:rPr lang="en-US" sz="1000" dirty="0" err="1">
                <a:solidFill>
                  <a:schemeClr val="bg1"/>
                </a:solidFill>
                <a:latin typeface="PT Sans" panose="020B0503020203020204" charset="0"/>
              </a:rPr>
              <a:t>root.mainloop</a:t>
            </a:r>
            <a:r>
              <a:rPr lang="en-US" sz="1000" dirty="0">
                <a:solidFill>
                  <a:schemeClr val="bg1"/>
                </a:solidFill>
                <a:latin typeface="PT Sans" panose="020B0503020203020204" charset="0"/>
              </a:rPr>
              <a:t>()</a:t>
            </a:r>
          </a:p>
        </p:txBody>
      </p:sp>
      <p:pic>
        <p:nvPicPr>
          <p:cNvPr id="5" name="Google Shape;2774;p36"/>
          <p:cNvPicPr preferRelativeResize="0"/>
          <p:nvPr/>
        </p:nvPicPr>
        <p:blipFill rotWithShape="1">
          <a:blip r:embed="rId3"/>
          <a:srcRect l="15592" r="15598"/>
          <a:stretch>
            <a:fillRect/>
          </a:stretch>
        </p:blipFill>
        <p:spPr>
          <a:xfrm>
            <a:off x="2762329" y="1094818"/>
            <a:ext cx="2727600" cy="2730300"/>
          </a:xfrm>
          <a:prstGeom prst="ellipse">
            <a:avLst/>
          </a:prstGeom>
          <a:noFill/>
          <a:ln>
            <a:noFill/>
          </a:ln>
          <a:effectLst>
            <a:outerShdw blurRad="657225" algn="bl" rotWithShape="0">
              <a:schemeClr val="accent2">
                <a:alpha val="40000"/>
              </a:scheme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7" name="Google Shape;3517;p50"/>
          <p:cNvSpPr txBox="1">
            <a:spLocks noGrp="1"/>
          </p:cNvSpPr>
          <p:nvPr>
            <p:ph type="title"/>
          </p:nvPr>
        </p:nvSpPr>
        <p:spPr>
          <a:xfrm>
            <a:off x="635596" y="2351401"/>
            <a:ext cx="7583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dirty="0">
                <a:solidFill>
                  <a:schemeClr val="accent2"/>
                </a:solidFill>
                <a:latin typeface="Times New Roman" panose="02020603050405020304" pitchFamily="18" charset="0"/>
                <a:cs typeface="Times New Roman" panose="02020603050405020304" pitchFamily="18" charset="0"/>
              </a:rPr>
              <a:t>INDIA COVID DATA</a:t>
            </a:r>
            <a:endParaRPr sz="4000" dirty="0">
              <a:solidFill>
                <a:schemeClr val="accent2"/>
              </a:solidFill>
              <a:latin typeface="Times New Roman" panose="02020603050405020304" pitchFamily="18" charset="0"/>
              <a:cs typeface="Times New Roman" panose="02020603050405020304" pitchFamily="18" charset="0"/>
            </a:endParaRPr>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02</a:t>
            </a:r>
            <a:endParaRPr dirty="0"/>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2372875" y="1324825"/>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4886167" y="99659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3913164" y="1623828"/>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4767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22" y="199899"/>
            <a:ext cx="7717800" cy="572700"/>
          </a:xfrm>
        </p:spPr>
        <p:txBody>
          <a:bodyPr/>
          <a:lstStyle/>
          <a:p>
            <a:r>
              <a:rPr lang="en-US" dirty="0"/>
              <a:t>GUI</a:t>
            </a:r>
          </a:p>
        </p:txBody>
      </p:sp>
      <p:pic>
        <p:nvPicPr>
          <p:cNvPr id="6" name="Picture 5">
            <a:extLst>
              <a:ext uri="{FF2B5EF4-FFF2-40B4-BE49-F238E27FC236}">
                <a16:creationId xmlns:a16="http://schemas.microsoft.com/office/drawing/2014/main" id="{EEB5DBCD-3973-548E-EF0C-63DBC7E11422}"/>
              </a:ext>
            </a:extLst>
          </p:cNvPr>
          <p:cNvPicPr>
            <a:picLocks noChangeAspect="1"/>
          </p:cNvPicPr>
          <p:nvPr/>
        </p:nvPicPr>
        <p:blipFill>
          <a:blip r:embed="rId2"/>
          <a:stretch>
            <a:fillRect/>
          </a:stretch>
        </p:blipFill>
        <p:spPr>
          <a:xfrm>
            <a:off x="818162" y="772599"/>
            <a:ext cx="7488560" cy="3831501"/>
          </a:xfrm>
          <a:prstGeom prst="rect">
            <a:avLst/>
          </a:prstGeom>
        </p:spPr>
      </p:pic>
    </p:spTree>
    <p:extLst>
      <p:ext uri="{BB962C8B-B14F-4D97-AF65-F5344CB8AC3E}">
        <p14:creationId xmlns:p14="http://schemas.microsoft.com/office/powerpoint/2010/main" val="4284952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037" y="0"/>
            <a:ext cx="7717800" cy="572700"/>
          </a:xfrm>
        </p:spPr>
        <p:txBody>
          <a:bodyPr/>
          <a:lstStyle/>
          <a:p>
            <a:r>
              <a:rPr lang="en-US" dirty="0"/>
              <a:t>INDIA COVID DATA</a:t>
            </a:r>
          </a:p>
        </p:txBody>
      </p:sp>
      <p:pic>
        <p:nvPicPr>
          <p:cNvPr id="8" name="Picture 7">
            <a:extLst>
              <a:ext uri="{FF2B5EF4-FFF2-40B4-BE49-F238E27FC236}">
                <a16:creationId xmlns:a16="http://schemas.microsoft.com/office/drawing/2014/main" id="{724B6E08-ACE3-40A3-48FC-F2FF8AA89265}"/>
              </a:ext>
            </a:extLst>
          </p:cNvPr>
          <p:cNvPicPr>
            <a:picLocks noChangeAspect="1"/>
          </p:cNvPicPr>
          <p:nvPr/>
        </p:nvPicPr>
        <p:blipFill>
          <a:blip r:embed="rId2"/>
          <a:stretch>
            <a:fillRect/>
          </a:stretch>
        </p:blipFill>
        <p:spPr>
          <a:xfrm>
            <a:off x="475037" y="572700"/>
            <a:ext cx="8193925" cy="4178765"/>
          </a:xfrm>
          <a:prstGeom prst="rect">
            <a:avLst/>
          </a:prstGeom>
        </p:spPr>
      </p:pic>
    </p:spTree>
    <p:extLst>
      <p:ext uri="{BB962C8B-B14F-4D97-AF65-F5344CB8AC3E}">
        <p14:creationId xmlns:p14="http://schemas.microsoft.com/office/powerpoint/2010/main" val="3593505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1945" y="0"/>
            <a:ext cx="7717800" cy="572700"/>
          </a:xfrm>
        </p:spPr>
        <p:txBody>
          <a:bodyPr/>
          <a:lstStyle/>
          <a:p>
            <a:r>
              <a:rPr lang="en-US" dirty="0"/>
              <a:t>INDIA COVID DATA</a:t>
            </a:r>
          </a:p>
        </p:txBody>
      </p:sp>
      <p:pic>
        <p:nvPicPr>
          <p:cNvPr id="8" name="Picture 7">
            <a:extLst>
              <a:ext uri="{FF2B5EF4-FFF2-40B4-BE49-F238E27FC236}">
                <a16:creationId xmlns:a16="http://schemas.microsoft.com/office/drawing/2014/main" id="{724B6E08-ACE3-40A3-48FC-F2FF8AA89265}"/>
              </a:ext>
            </a:extLst>
          </p:cNvPr>
          <p:cNvPicPr>
            <a:picLocks noChangeAspect="1"/>
          </p:cNvPicPr>
          <p:nvPr/>
        </p:nvPicPr>
        <p:blipFill>
          <a:blip r:embed="rId2"/>
          <a:stretch>
            <a:fillRect/>
          </a:stretch>
        </p:blipFill>
        <p:spPr>
          <a:xfrm>
            <a:off x="4346222" y="2418885"/>
            <a:ext cx="4707467" cy="2400730"/>
          </a:xfrm>
          <a:prstGeom prst="rect">
            <a:avLst/>
          </a:prstGeom>
        </p:spPr>
      </p:pic>
      <p:sp>
        <p:nvSpPr>
          <p:cNvPr id="4" name="TextBox 3">
            <a:extLst>
              <a:ext uri="{FF2B5EF4-FFF2-40B4-BE49-F238E27FC236}">
                <a16:creationId xmlns:a16="http://schemas.microsoft.com/office/drawing/2014/main" id="{C0117BB2-939E-8463-E97C-F10FE595AF82}"/>
              </a:ext>
            </a:extLst>
          </p:cNvPr>
          <p:cNvSpPr txBox="1"/>
          <p:nvPr/>
        </p:nvSpPr>
        <p:spPr>
          <a:xfrm>
            <a:off x="848567" y="-51022"/>
            <a:ext cx="4084677" cy="4939814"/>
          </a:xfrm>
          <a:prstGeom prst="rect">
            <a:avLst/>
          </a:prstGeom>
          <a:noFill/>
        </p:spPr>
        <p:txBody>
          <a:bodyPr wrap="square">
            <a:spAutoFit/>
          </a:bodyPr>
          <a:lstStyle/>
          <a:p>
            <a:r>
              <a:rPr lang="en-PK" sz="1050" dirty="0">
                <a:solidFill>
                  <a:schemeClr val="bg1"/>
                </a:solidFill>
                <a:latin typeface="PT Sans" panose="020B0503020203020204" pitchFamily="34" charset="0"/>
              </a:rPr>
              <a:t>def </a:t>
            </a:r>
            <a:r>
              <a:rPr lang="en-PK" sz="1050" dirty="0" err="1">
                <a:solidFill>
                  <a:schemeClr val="bg1"/>
                </a:solidFill>
                <a:latin typeface="PT Sans" panose="020B0503020203020204" pitchFamily="34" charset="0"/>
              </a:rPr>
              <a:t>open_file</a:t>
            </a:r>
            <a:r>
              <a:rPr lang="en-PK" sz="1050" dirty="0">
                <a:solidFill>
                  <a:schemeClr val="bg1"/>
                </a:solidFill>
                <a:latin typeface="PT Sans" panose="020B0503020203020204" pitchFamily="34" charset="0"/>
              </a:rPr>
              <a:t>():</a:t>
            </a:r>
          </a:p>
          <a:p>
            <a:r>
              <a:rPr lang="en-PK" sz="1050" dirty="0">
                <a:solidFill>
                  <a:schemeClr val="bg1"/>
                </a:solidFill>
                <a:latin typeface="PT Sans" panose="020B0503020203020204" pitchFamily="34" charset="0"/>
              </a:rPr>
              <a:t>    global covid_</a:t>
            </a:r>
          </a:p>
          <a:p>
            <a:r>
              <a:rPr lang="en-PK" sz="1050" dirty="0">
                <a:solidFill>
                  <a:schemeClr val="bg1"/>
                </a:solidFill>
                <a:latin typeface="PT Sans" panose="020B0503020203020204" pitchFamily="34" charset="0"/>
              </a:rPr>
              <a:t>    path = 'C:/Users/MBG Traders/Downloads/dataset_without_outliers.csv</a:t>
            </a:r>
          </a:p>
          <a:p>
            <a:r>
              <a:rPr lang="en-PK" sz="1050" dirty="0">
                <a:solidFill>
                  <a:schemeClr val="bg1"/>
                </a:solidFill>
                <a:latin typeface="PT Sans" panose="020B0503020203020204" pitchFamily="34" charset="0"/>
              </a:rPr>
              <a:t>    </a:t>
            </a:r>
            <a:r>
              <a:rPr lang="en-PK" sz="1050" dirty="0" err="1">
                <a:solidFill>
                  <a:schemeClr val="bg1"/>
                </a:solidFill>
                <a:latin typeface="PT Sans" panose="020B0503020203020204" pitchFamily="34" charset="0"/>
              </a:rPr>
              <a:t>covid_df</a:t>
            </a:r>
            <a:r>
              <a:rPr lang="en-PK" sz="1050" dirty="0">
                <a:solidFill>
                  <a:schemeClr val="bg1"/>
                </a:solidFill>
                <a:latin typeface="PT Sans" panose="020B0503020203020204" pitchFamily="34" charset="0"/>
              </a:rPr>
              <a:t> = </a:t>
            </a:r>
            <a:r>
              <a:rPr lang="en-PK" sz="1050" dirty="0" err="1">
                <a:solidFill>
                  <a:schemeClr val="bg1"/>
                </a:solidFill>
                <a:latin typeface="PT Sans" panose="020B0503020203020204" pitchFamily="34" charset="0"/>
              </a:rPr>
              <a:t>pd.read_csv</a:t>
            </a:r>
            <a:r>
              <a:rPr lang="en-PK" sz="1050" dirty="0">
                <a:solidFill>
                  <a:schemeClr val="bg1"/>
                </a:solidFill>
                <a:latin typeface="PT Sans" panose="020B0503020203020204" pitchFamily="34" charset="0"/>
              </a:rPr>
              <a:t>(path)</a:t>
            </a:r>
          </a:p>
          <a:p>
            <a:endParaRPr lang="en-PK" sz="1050" dirty="0">
              <a:solidFill>
                <a:schemeClr val="bg1"/>
              </a:solidFill>
              <a:latin typeface="PT Sans" panose="020B0503020203020204" pitchFamily="34" charset="0"/>
            </a:endParaRPr>
          </a:p>
          <a:p>
            <a:r>
              <a:rPr lang="en-PK" sz="1050" dirty="0">
                <a:solidFill>
                  <a:schemeClr val="bg1"/>
                </a:solidFill>
                <a:latin typeface="PT Sans" panose="020B0503020203020204" pitchFamily="34" charset="0"/>
              </a:rPr>
              <a:t>    </a:t>
            </a:r>
          </a:p>
          <a:p>
            <a:r>
              <a:rPr lang="en-PK" sz="1050" dirty="0">
                <a:solidFill>
                  <a:schemeClr val="bg1"/>
                </a:solidFill>
                <a:latin typeface="PT Sans" panose="020B0503020203020204" pitchFamily="34" charset="0"/>
              </a:rPr>
              <a:t>    </a:t>
            </a:r>
            <a:r>
              <a:rPr lang="en-PK" sz="1050" dirty="0" err="1">
                <a:solidFill>
                  <a:schemeClr val="bg1"/>
                </a:solidFill>
                <a:latin typeface="PT Sans" panose="020B0503020203020204" pitchFamily="34" charset="0"/>
              </a:rPr>
              <a:t>new_window</a:t>
            </a:r>
            <a:r>
              <a:rPr lang="en-PK" sz="1050" dirty="0">
                <a:solidFill>
                  <a:schemeClr val="bg1"/>
                </a:solidFill>
                <a:latin typeface="PT Sans" panose="020B0503020203020204" pitchFamily="34" charset="0"/>
              </a:rPr>
              <a:t> = </a:t>
            </a:r>
            <a:r>
              <a:rPr lang="en-PK" sz="1050" dirty="0" err="1">
                <a:solidFill>
                  <a:schemeClr val="bg1"/>
                </a:solidFill>
                <a:latin typeface="PT Sans" panose="020B0503020203020204" pitchFamily="34" charset="0"/>
              </a:rPr>
              <a:t>Toplevel</a:t>
            </a:r>
            <a:r>
              <a:rPr lang="en-PK" sz="1050" dirty="0">
                <a:solidFill>
                  <a:schemeClr val="bg1"/>
                </a:solidFill>
                <a:latin typeface="PT Sans" panose="020B0503020203020204" pitchFamily="34" charset="0"/>
              </a:rPr>
              <a:t>(root)  # Create a new top-level window</a:t>
            </a:r>
          </a:p>
          <a:p>
            <a:r>
              <a:rPr lang="en-PK" sz="1050" dirty="0">
                <a:solidFill>
                  <a:schemeClr val="bg1"/>
                </a:solidFill>
                <a:latin typeface="PT Sans" panose="020B0503020203020204" pitchFamily="34" charset="0"/>
              </a:rPr>
              <a:t>    </a:t>
            </a:r>
            <a:r>
              <a:rPr lang="en-PK" sz="1050" dirty="0" err="1">
                <a:solidFill>
                  <a:schemeClr val="bg1"/>
                </a:solidFill>
                <a:latin typeface="PT Sans" panose="020B0503020203020204" pitchFamily="34" charset="0"/>
              </a:rPr>
              <a:t>new_window.title</a:t>
            </a:r>
            <a:r>
              <a:rPr lang="en-PK" sz="1050" dirty="0">
                <a:solidFill>
                  <a:schemeClr val="bg1"/>
                </a:solidFill>
                <a:latin typeface="PT Sans" panose="020B0503020203020204" pitchFamily="34" charset="0"/>
              </a:rPr>
              <a:t>("India COVID-19 Data")</a:t>
            </a:r>
          </a:p>
          <a:p>
            <a:endParaRPr lang="en-PK" sz="1050" dirty="0">
              <a:solidFill>
                <a:schemeClr val="bg1"/>
              </a:solidFill>
              <a:latin typeface="PT Sans" panose="020B0503020203020204" pitchFamily="34" charset="0"/>
            </a:endParaRPr>
          </a:p>
          <a:p>
            <a:r>
              <a:rPr lang="en-PK" sz="1050" dirty="0">
                <a:solidFill>
                  <a:schemeClr val="bg1"/>
                </a:solidFill>
                <a:latin typeface="PT Sans" panose="020B0503020203020204" pitchFamily="34" charset="0"/>
              </a:rPr>
              <a:t>tree = </a:t>
            </a:r>
            <a:r>
              <a:rPr lang="en-PK" sz="1050" dirty="0" err="1">
                <a:solidFill>
                  <a:schemeClr val="bg1"/>
                </a:solidFill>
                <a:latin typeface="PT Sans" panose="020B0503020203020204" pitchFamily="34" charset="0"/>
              </a:rPr>
              <a:t>ttk.Treeview</a:t>
            </a:r>
            <a:r>
              <a:rPr lang="en-PK" sz="1050" dirty="0">
                <a:solidFill>
                  <a:schemeClr val="bg1"/>
                </a:solidFill>
                <a:latin typeface="PT Sans" panose="020B0503020203020204" pitchFamily="34" charset="0"/>
              </a:rPr>
              <a:t>(</a:t>
            </a:r>
            <a:r>
              <a:rPr lang="en-PK" sz="1050" dirty="0" err="1">
                <a:solidFill>
                  <a:schemeClr val="bg1"/>
                </a:solidFill>
                <a:latin typeface="PT Sans" panose="020B0503020203020204" pitchFamily="34" charset="0"/>
              </a:rPr>
              <a:t>new_window</a:t>
            </a:r>
            <a:r>
              <a:rPr lang="en-PK" sz="1050" dirty="0">
                <a:solidFill>
                  <a:schemeClr val="bg1"/>
                </a:solidFill>
                <a:latin typeface="PT Sans" panose="020B0503020203020204" pitchFamily="34" charset="0"/>
              </a:rPr>
              <a:t>)</a:t>
            </a:r>
          </a:p>
          <a:p>
            <a:r>
              <a:rPr lang="en-PK" sz="1050" dirty="0">
                <a:solidFill>
                  <a:schemeClr val="bg1"/>
                </a:solidFill>
                <a:latin typeface="PT Sans" panose="020B0503020203020204" pitchFamily="34" charset="0"/>
              </a:rPr>
              <a:t>    tree["columns"] = tuple(</a:t>
            </a:r>
            <a:r>
              <a:rPr lang="en-PK" sz="1050" dirty="0" err="1">
                <a:solidFill>
                  <a:schemeClr val="bg1"/>
                </a:solidFill>
                <a:latin typeface="PT Sans" panose="020B0503020203020204" pitchFamily="34" charset="0"/>
              </a:rPr>
              <a:t>covid_df.columns</a:t>
            </a:r>
            <a:r>
              <a:rPr lang="en-PK" sz="1050" dirty="0">
                <a:solidFill>
                  <a:schemeClr val="bg1"/>
                </a:solidFill>
                <a:latin typeface="PT Sans" panose="020B0503020203020204" pitchFamily="34" charset="0"/>
              </a:rPr>
              <a:t>)</a:t>
            </a:r>
          </a:p>
          <a:p>
            <a:endParaRPr lang="en-PK" sz="1050" dirty="0">
              <a:solidFill>
                <a:schemeClr val="bg1"/>
              </a:solidFill>
              <a:latin typeface="PT Sans" panose="020B0503020203020204" pitchFamily="34" charset="0"/>
            </a:endParaRPr>
          </a:p>
          <a:p>
            <a:r>
              <a:rPr lang="en-PK" sz="1050" dirty="0">
                <a:solidFill>
                  <a:schemeClr val="bg1"/>
                </a:solidFill>
                <a:latin typeface="PT Sans" panose="020B0503020203020204" pitchFamily="34" charset="0"/>
              </a:rPr>
              <a:t>style = </a:t>
            </a:r>
            <a:r>
              <a:rPr lang="en-PK" sz="1050" dirty="0" err="1">
                <a:solidFill>
                  <a:schemeClr val="bg1"/>
                </a:solidFill>
                <a:latin typeface="PT Sans" panose="020B0503020203020204" pitchFamily="34" charset="0"/>
              </a:rPr>
              <a:t>ttk.Style</a:t>
            </a:r>
            <a:r>
              <a:rPr lang="en-PK" sz="1050" dirty="0">
                <a:solidFill>
                  <a:schemeClr val="bg1"/>
                </a:solidFill>
                <a:latin typeface="PT Sans" panose="020B0503020203020204" pitchFamily="34" charset="0"/>
              </a:rPr>
              <a:t>(</a:t>
            </a:r>
            <a:r>
              <a:rPr lang="en-PK" sz="1050" dirty="0" err="1">
                <a:solidFill>
                  <a:schemeClr val="bg1"/>
                </a:solidFill>
                <a:latin typeface="PT Sans" panose="020B0503020203020204" pitchFamily="34" charset="0"/>
              </a:rPr>
              <a:t>new_window</a:t>
            </a:r>
            <a:r>
              <a:rPr lang="en-PK" sz="1050" dirty="0">
                <a:solidFill>
                  <a:schemeClr val="bg1"/>
                </a:solidFill>
                <a:latin typeface="PT Sans" panose="020B0503020203020204" pitchFamily="34" charset="0"/>
              </a:rPr>
              <a:t>)</a:t>
            </a:r>
          </a:p>
          <a:p>
            <a:r>
              <a:rPr lang="en-PK" sz="1050" dirty="0">
                <a:solidFill>
                  <a:schemeClr val="bg1"/>
                </a:solidFill>
                <a:latin typeface="PT Sans" panose="020B0503020203020204" pitchFamily="34" charset="0"/>
              </a:rPr>
              <a:t>    </a:t>
            </a:r>
            <a:r>
              <a:rPr lang="en-PK" sz="1050" dirty="0" err="1">
                <a:solidFill>
                  <a:schemeClr val="bg1"/>
                </a:solidFill>
                <a:latin typeface="PT Sans" panose="020B0503020203020204" pitchFamily="34" charset="0"/>
              </a:rPr>
              <a:t>style.configure</a:t>
            </a:r>
            <a:r>
              <a:rPr lang="en-PK" sz="1050" dirty="0">
                <a:solidFill>
                  <a:schemeClr val="bg1"/>
                </a:solidFill>
                <a:latin typeface="PT Sans" panose="020B0503020203020204" pitchFamily="34" charset="0"/>
              </a:rPr>
              <a:t>("</a:t>
            </a:r>
            <a:r>
              <a:rPr lang="en-PK" sz="1050" dirty="0" err="1">
                <a:solidFill>
                  <a:schemeClr val="bg1"/>
                </a:solidFill>
                <a:latin typeface="PT Sans" panose="020B0503020203020204" pitchFamily="34" charset="0"/>
              </a:rPr>
              <a:t>Treeview</a:t>
            </a:r>
            <a:r>
              <a:rPr lang="en-PK" sz="1050" dirty="0">
                <a:solidFill>
                  <a:schemeClr val="bg1"/>
                </a:solidFill>
                <a:latin typeface="PT Sans" panose="020B0503020203020204" pitchFamily="34" charset="0"/>
              </a:rPr>
              <a:t>", font=("Arial", 12), </a:t>
            </a:r>
            <a:r>
              <a:rPr lang="en-PK" sz="1050" dirty="0" err="1">
                <a:solidFill>
                  <a:schemeClr val="bg1"/>
                </a:solidFill>
                <a:latin typeface="PT Sans" panose="020B0503020203020204" pitchFamily="34" charset="0"/>
              </a:rPr>
              <a:t>rowheight</a:t>
            </a:r>
            <a:r>
              <a:rPr lang="en-PK" sz="1050" dirty="0">
                <a:solidFill>
                  <a:schemeClr val="bg1"/>
                </a:solidFill>
                <a:latin typeface="PT Sans" panose="020B0503020203020204" pitchFamily="34" charset="0"/>
              </a:rPr>
              <a:t>=30)</a:t>
            </a:r>
          </a:p>
          <a:p>
            <a:endParaRPr lang="en-PK" sz="1050" dirty="0">
              <a:solidFill>
                <a:schemeClr val="bg1"/>
              </a:solidFill>
              <a:latin typeface="PT Sans" panose="020B0503020203020204" pitchFamily="34" charset="0"/>
            </a:endParaRPr>
          </a:p>
          <a:p>
            <a:r>
              <a:rPr lang="en-PK" sz="1050" dirty="0" err="1">
                <a:solidFill>
                  <a:schemeClr val="bg1"/>
                </a:solidFill>
                <a:latin typeface="PT Sans" panose="020B0503020203020204" pitchFamily="34" charset="0"/>
              </a:rPr>
              <a:t>style.configure</a:t>
            </a:r>
            <a:r>
              <a:rPr lang="en-PK" sz="1050" dirty="0">
                <a:solidFill>
                  <a:schemeClr val="bg1"/>
                </a:solidFill>
                <a:latin typeface="PT Sans" panose="020B0503020203020204" pitchFamily="34" charset="0"/>
              </a:rPr>
              <a:t>("</a:t>
            </a:r>
            <a:r>
              <a:rPr lang="en-PK" sz="1050" dirty="0" err="1">
                <a:solidFill>
                  <a:schemeClr val="bg1"/>
                </a:solidFill>
                <a:latin typeface="PT Sans" panose="020B0503020203020204" pitchFamily="34" charset="0"/>
              </a:rPr>
              <a:t>Treeview.Heading</a:t>
            </a:r>
            <a:r>
              <a:rPr lang="en-PK" sz="1050" dirty="0">
                <a:solidFill>
                  <a:schemeClr val="bg1"/>
                </a:solidFill>
                <a:latin typeface="PT Sans" panose="020B0503020203020204" pitchFamily="34" charset="0"/>
              </a:rPr>
              <a:t>", font=("Arial", 12, "bold"))</a:t>
            </a:r>
          </a:p>
          <a:p>
            <a:endParaRPr lang="en-PK" sz="1050" dirty="0">
              <a:solidFill>
                <a:schemeClr val="bg1"/>
              </a:solidFill>
              <a:latin typeface="PT Sans" panose="020B0503020203020204" pitchFamily="34" charset="0"/>
            </a:endParaRPr>
          </a:p>
          <a:p>
            <a:r>
              <a:rPr lang="en-PK" sz="1050" dirty="0">
                <a:solidFill>
                  <a:schemeClr val="bg1"/>
                </a:solidFill>
                <a:latin typeface="PT Sans" panose="020B0503020203020204" pitchFamily="34" charset="0"/>
              </a:rPr>
              <a:t>for column in </a:t>
            </a:r>
            <a:r>
              <a:rPr lang="en-PK" sz="1050" dirty="0" err="1">
                <a:solidFill>
                  <a:schemeClr val="bg1"/>
                </a:solidFill>
                <a:latin typeface="PT Sans" panose="020B0503020203020204" pitchFamily="34" charset="0"/>
              </a:rPr>
              <a:t>covid_df.columns</a:t>
            </a:r>
            <a:r>
              <a:rPr lang="en-PK" sz="1050" dirty="0">
                <a:solidFill>
                  <a:schemeClr val="bg1"/>
                </a:solidFill>
                <a:latin typeface="PT Sans" panose="020B0503020203020204" pitchFamily="34" charset="0"/>
              </a:rPr>
              <a:t>:</a:t>
            </a:r>
          </a:p>
          <a:p>
            <a:r>
              <a:rPr lang="en-PK" sz="1050" dirty="0">
                <a:solidFill>
                  <a:schemeClr val="bg1"/>
                </a:solidFill>
                <a:latin typeface="PT Sans" panose="020B0503020203020204" pitchFamily="34" charset="0"/>
              </a:rPr>
              <a:t>        </a:t>
            </a:r>
            <a:r>
              <a:rPr lang="en-PK" sz="1050" dirty="0" err="1">
                <a:solidFill>
                  <a:schemeClr val="bg1"/>
                </a:solidFill>
                <a:latin typeface="PT Sans" panose="020B0503020203020204" pitchFamily="34" charset="0"/>
              </a:rPr>
              <a:t>tree.heading</a:t>
            </a:r>
            <a:r>
              <a:rPr lang="en-PK" sz="1050" dirty="0">
                <a:solidFill>
                  <a:schemeClr val="bg1"/>
                </a:solidFill>
                <a:latin typeface="PT Sans" panose="020B0503020203020204" pitchFamily="34" charset="0"/>
              </a:rPr>
              <a:t>(column, text=column)</a:t>
            </a:r>
          </a:p>
          <a:p>
            <a:r>
              <a:rPr lang="en-PK" sz="1050" dirty="0">
                <a:solidFill>
                  <a:schemeClr val="bg1"/>
                </a:solidFill>
                <a:latin typeface="PT Sans" panose="020B0503020203020204" pitchFamily="34" charset="0"/>
              </a:rPr>
              <a:t>        </a:t>
            </a:r>
            <a:r>
              <a:rPr lang="en-PK" sz="1050" dirty="0" err="1">
                <a:solidFill>
                  <a:schemeClr val="bg1"/>
                </a:solidFill>
                <a:latin typeface="PT Sans" panose="020B0503020203020204" pitchFamily="34" charset="0"/>
              </a:rPr>
              <a:t>tree.column</a:t>
            </a:r>
            <a:r>
              <a:rPr lang="en-PK" sz="1050" dirty="0">
                <a:solidFill>
                  <a:schemeClr val="bg1"/>
                </a:solidFill>
                <a:latin typeface="PT Sans" panose="020B0503020203020204" pitchFamily="34" charset="0"/>
              </a:rPr>
              <a:t>(column, width=100)</a:t>
            </a:r>
          </a:p>
          <a:p>
            <a:endParaRPr lang="en-PK" sz="1050" dirty="0">
              <a:solidFill>
                <a:schemeClr val="bg1"/>
              </a:solidFill>
              <a:latin typeface="PT Sans" panose="020B0503020203020204" pitchFamily="34" charset="0"/>
            </a:endParaRPr>
          </a:p>
          <a:p>
            <a:r>
              <a:rPr lang="en-PK" sz="1050" dirty="0">
                <a:solidFill>
                  <a:schemeClr val="bg1"/>
                </a:solidFill>
                <a:latin typeface="PT Sans" panose="020B0503020203020204" pitchFamily="34" charset="0"/>
              </a:rPr>
              <a:t>for index, row in </a:t>
            </a:r>
            <a:r>
              <a:rPr lang="en-PK" sz="1050" dirty="0" err="1">
                <a:solidFill>
                  <a:schemeClr val="bg1"/>
                </a:solidFill>
                <a:latin typeface="PT Sans" panose="020B0503020203020204" pitchFamily="34" charset="0"/>
              </a:rPr>
              <a:t>covid_df.iterrows</a:t>
            </a:r>
            <a:r>
              <a:rPr lang="en-PK" sz="1050" dirty="0">
                <a:solidFill>
                  <a:schemeClr val="bg1"/>
                </a:solidFill>
                <a:latin typeface="PT Sans" panose="020B0503020203020204" pitchFamily="34" charset="0"/>
              </a:rPr>
              <a:t>():</a:t>
            </a:r>
          </a:p>
          <a:p>
            <a:r>
              <a:rPr lang="en-PK" sz="1050" dirty="0">
                <a:solidFill>
                  <a:schemeClr val="bg1"/>
                </a:solidFill>
                <a:latin typeface="PT Sans" panose="020B0503020203020204" pitchFamily="34" charset="0"/>
              </a:rPr>
              <a:t>        </a:t>
            </a:r>
            <a:r>
              <a:rPr lang="en-PK" sz="1050" dirty="0" err="1">
                <a:solidFill>
                  <a:schemeClr val="bg1"/>
                </a:solidFill>
                <a:latin typeface="PT Sans" panose="020B0503020203020204" pitchFamily="34" charset="0"/>
              </a:rPr>
              <a:t>tree.insert</a:t>
            </a:r>
            <a:r>
              <a:rPr lang="en-PK" sz="1050" dirty="0">
                <a:solidFill>
                  <a:schemeClr val="bg1"/>
                </a:solidFill>
                <a:latin typeface="PT Sans" panose="020B0503020203020204" pitchFamily="34" charset="0"/>
              </a:rPr>
              <a:t>("", "end", text=index, values=tuple(row))</a:t>
            </a:r>
          </a:p>
          <a:p>
            <a:endParaRPr lang="en-PK" sz="1050" dirty="0">
              <a:solidFill>
                <a:schemeClr val="bg1"/>
              </a:solidFill>
              <a:latin typeface="PT Sans" panose="020B0503020203020204" pitchFamily="34" charset="0"/>
            </a:endParaRPr>
          </a:p>
          <a:p>
            <a:r>
              <a:rPr lang="en-PK" sz="1050" dirty="0">
                <a:solidFill>
                  <a:schemeClr val="bg1"/>
                </a:solidFill>
                <a:latin typeface="PT Sans" panose="020B0503020203020204" pitchFamily="34" charset="0"/>
              </a:rPr>
              <a:t>scrollbar = </a:t>
            </a:r>
            <a:r>
              <a:rPr lang="en-PK" sz="1050" dirty="0" err="1">
                <a:solidFill>
                  <a:schemeClr val="bg1"/>
                </a:solidFill>
                <a:latin typeface="PT Sans" panose="020B0503020203020204" pitchFamily="34" charset="0"/>
              </a:rPr>
              <a:t>ttk.Scrollbar</a:t>
            </a:r>
            <a:r>
              <a:rPr lang="en-PK" sz="1050" dirty="0">
                <a:solidFill>
                  <a:schemeClr val="bg1"/>
                </a:solidFill>
                <a:latin typeface="PT Sans" panose="020B0503020203020204" pitchFamily="34" charset="0"/>
              </a:rPr>
              <a:t>(</a:t>
            </a:r>
            <a:r>
              <a:rPr lang="en-PK" sz="1050" dirty="0" err="1">
                <a:solidFill>
                  <a:schemeClr val="bg1"/>
                </a:solidFill>
                <a:latin typeface="PT Sans" panose="020B0503020203020204" pitchFamily="34" charset="0"/>
              </a:rPr>
              <a:t>new_window</a:t>
            </a:r>
            <a:r>
              <a:rPr lang="en-PK" sz="1050" dirty="0">
                <a:solidFill>
                  <a:schemeClr val="bg1"/>
                </a:solidFill>
                <a:latin typeface="PT Sans" panose="020B0503020203020204" pitchFamily="34" charset="0"/>
              </a:rPr>
              <a:t>, orient="vertical", command=</a:t>
            </a:r>
            <a:r>
              <a:rPr lang="en-PK" sz="1050" dirty="0" err="1">
                <a:solidFill>
                  <a:schemeClr val="bg1"/>
                </a:solidFill>
                <a:latin typeface="PT Sans" panose="020B0503020203020204" pitchFamily="34" charset="0"/>
              </a:rPr>
              <a:t>tree.yview</a:t>
            </a:r>
            <a:r>
              <a:rPr lang="en-PK" sz="1050" dirty="0">
                <a:solidFill>
                  <a:schemeClr val="bg1"/>
                </a:solidFill>
                <a:latin typeface="PT Sans" panose="020B0503020203020204" pitchFamily="34" charset="0"/>
              </a:rPr>
              <a:t>)</a:t>
            </a:r>
          </a:p>
          <a:p>
            <a:r>
              <a:rPr lang="en-PK" sz="1050" dirty="0">
                <a:solidFill>
                  <a:schemeClr val="bg1"/>
                </a:solidFill>
                <a:latin typeface="PT Sans" panose="020B0503020203020204" pitchFamily="34" charset="0"/>
              </a:rPr>
              <a:t>    </a:t>
            </a:r>
            <a:r>
              <a:rPr lang="en-PK" sz="1050" dirty="0" err="1">
                <a:solidFill>
                  <a:schemeClr val="bg1"/>
                </a:solidFill>
                <a:latin typeface="PT Sans" panose="020B0503020203020204" pitchFamily="34" charset="0"/>
              </a:rPr>
              <a:t>tree.configure</a:t>
            </a:r>
            <a:r>
              <a:rPr lang="en-PK" sz="1050" dirty="0">
                <a:solidFill>
                  <a:schemeClr val="bg1"/>
                </a:solidFill>
                <a:latin typeface="PT Sans" panose="020B0503020203020204" pitchFamily="34" charset="0"/>
              </a:rPr>
              <a:t>(</a:t>
            </a:r>
            <a:r>
              <a:rPr lang="en-PK" sz="1050" dirty="0" err="1">
                <a:solidFill>
                  <a:schemeClr val="bg1"/>
                </a:solidFill>
                <a:latin typeface="PT Sans" panose="020B0503020203020204" pitchFamily="34" charset="0"/>
              </a:rPr>
              <a:t>yscroll</a:t>
            </a:r>
            <a:r>
              <a:rPr lang="en-PK" sz="1050" dirty="0">
                <a:solidFill>
                  <a:schemeClr val="bg1"/>
                </a:solidFill>
                <a:latin typeface="PT Sans" panose="020B0503020203020204" pitchFamily="34" charset="0"/>
              </a:rPr>
              <a:t>=</a:t>
            </a:r>
            <a:r>
              <a:rPr lang="en-PK" sz="1050" dirty="0" err="1">
                <a:solidFill>
                  <a:schemeClr val="bg1"/>
                </a:solidFill>
                <a:latin typeface="PT Sans" panose="020B0503020203020204" pitchFamily="34" charset="0"/>
              </a:rPr>
              <a:t>scrollbar.set</a:t>
            </a:r>
            <a:r>
              <a:rPr lang="en-PK" sz="1050" dirty="0">
                <a:solidFill>
                  <a:schemeClr val="bg1"/>
                </a:solidFill>
                <a:latin typeface="PT Sans" panose="020B0503020203020204" pitchFamily="34" charset="0"/>
              </a:rPr>
              <a:t>)</a:t>
            </a:r>
          </a:p>
          <a:p>
            <a:r>
              <a:rPr lang="en-PK" sz="1050" dirty="0" err="1">
                <a:solidFill>
                  <a:schemeClr val="bg1"/>
                </a:solidFill>
                <a:latin typeface="PT Sans" panose="020B0503020203020204" pitchFamily="34" charset="0"/>
              </a:rPr>
              <a:t>tree.pack</a:t>
            </a:r>
            <a:r>
              <a:rPr lang="en-PK" sz="1050" dirty="0">
                <a:solidFill>
                  <a:schemeClr val="bg1"/>
                </a:solidFill>
                <a:latin typeface="PT Sans" panose="020B0503020203020204" pitchFamily="34" charset="0"/>
              </a:rPr>
              <a:t>(side="left", fill="both", expand=True)</a:t>
            </a:r>
          </a:p>
          <a:p>
            <a:r>
              <a:rPr lang="en-PK" sz="1050" dirty="0">
                <a:solidFill>
                  <a:schemeClr val="bg1"/>
                </a:solidFill>
                <a:latin typeface="PT Sans" panose="020B0503020203020204" pitchFamily="34" charset="0"/>
              </a:rPr>
              <a:t>    </a:t>
            </a:r>
            <a:r>
              <a:rPr lang="en-PK" sz="1050" dirty="0" err="1">
                <a:solidFill>
                  <a:schemeClr val="bg1"/>
                </a:solidFill>
                <a:latin typeface="PT Sans" panose="020B0503020203020204" pitchFamily="34" charset="0"/>
              </a:rPr>
              <a:t>scrollbar.pack</a:t>
            </a:r>
            <a:r>
              <a:rPr lang="en-PK" sz="1050" dirty="0">
                <a:solidFill>
                  <a:schemeClr val="bg1"/>
                </a:solidFill>
                <a:latin typeface="PT Sans" panose="020B0503020203020204" pitchFamily="34" charset="0"/>
              </a:rPr>
              <a:t>(side="right", fill="y")</a:t>
            </a:r>
          </a:p>
        </p:txBody>
      </p:sp>
    </p:spTree>
    <p:extLst>
      <p:ext uri="{BB962C8B-B14F-4D97-AF65-F5344CB8AC3E}">
        <p14:creationId xmlns:p14="http://schemas.microsoft.com/office/powerpoint/2010/main" val="3852825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774;p36"/>
          <p:cNvPicPr preferRelativeResize="0"/>
          <p:nvPr/>
        </p:nvPicPr>
        <p:blipFill rotWithShape="1">
          <a:blip r:embed="rId2"/>
          <a:srcRect l="15592" r="15598"/>
          <a:stretch>
            <a:fillRect/>
          </a:stretch>
        </p:blipFill>
        <p:spPr>
          <a:xfrm>
            <a:off x="3035288" y="1404163"/>
            <a:ext cx="2727600" cy="2730300"/>
          </a:xfrm>
          <a:prstGeom prst="ellipse">
            <a:avLst/>
          </a:prstGeom>
          <a:noFill/>
          <a:ln>
            <a:noFill/>
          </a:ln>
          <a:effectLst>
            <a:outerShdw blurRad="657225" algn="bl" rotWithShape="0">
              <a:schemeClr val="accent2">
                <a:alpha val="40000"/>
              </a:schemeClr>
            </a:outerShdw>
          </a:effectLst>
        </p:spPr>
      </p:pic>
      <p:pic>
        <p:nvPicPr>
          <p:cNvPr id="4" name="Google Shape;2774;p36"/>
          <p:cNvPicPr preferRelativeResize="0"/>
          <p:nvPr/>
        </p:nvPicPr>
        <p:blipFill rotWithShape="1">
          <a:blip r:embed="rId2"/>
          <a:srcRect l="15592" r="15598"/>
          <a:stretch>
            <a:fillRect/>
          </a:stretch>
        </p:blipFill>
        <p:spPr>
          <a:xfrm>
            <a:off x="3187688" y="1556563"/>
            <a:ext cx="2727600" cy="2730300"/>
          </a:xfrm>
          <a:prstGeom prst="ellipse">
            <a:avLst/>
          </a:prstGeom>
          <a:noFill/>
          <a:ln>
            <a:noFill/>
          </a:ln>
          <a:effectLst>
            <a:outerShdw blurRad="657225" algn="bl" rotWithShape="0">
              <a:schemeClr val="accent2">
                <a:alpha val="40000"/>
              </a:schemeClr>
            </a:outerShdw>
          </a:effectLst>
        </p:spPr>
      </p:pic>
      <p:sp>
        <p:nvSpPr>
          <p:cNvPr id="7" name="Google Shape;2882;p38"/>
          <p:cNvSpPr/>
          <p:nvPr/>
        </p:nvSpPr>
        <p:spPr>
          <a:xfrm>
            <a:off x="1479493" y="3526475"/>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3;p38"/>
          <p:cNvSpPr txBox="1"/>
          <p:nvPr/>
        </p:nvSpPr>
        <p:spPr>
          <a:xfrm>
            <a:off x="609862" y="2082473"/>
            <a:ext cx="7717800" cy="841800"/>
          </a:xfrm>
          <a:prstGeom prst="rect">
            <a:avLst/>
          </a:prstGeom>
          <a:noFill/>
          <a:ln>
            <a:noFill/>
          </a:ln>
          <a:effectLst>
            <a:outerShdw blurRad="142875" algn="bl" rotWithShape="0">
              <a:schemeClr val="accent2">
                <a:alpha val="38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5200"/>
              <a:buFont typeface="Exo"/>
              <a:buNone/>
              <a:defRPr sz="65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9pPr>
          </a:lstStyle>
          <a:p>
            <a:r>
              <a:rPr lang="en-US" i="1" dirty="0">
                <a:solidFill>
                  <a:schemeClr val="bg1"/>
                </a:solidFill>
                <a:effectLst>
                  <a:outerShdw blurRad="38100" dist="38100" dir="2700000" algn="tl">
                    <a:srgbClr val="000000">
                      <a:alpha val="43137"/>
                    </a:srgbClr>
                  </a:outerShdw>
                </a:effectLst>
              </a:rPr>
              <a:t>DATA</a:t>
            </a:r>
            <a:br>
              <a:rPr lang="en-US" i="1" dirty="0">
                <a:solidFill>
                  <a:schemeClr val="accent2"/>
                </a:solidFill>
                <a:effectLst>
                  <a:outerShdw blurRad="38100" dist="38100" dir="2700000" algn="tl">
                    <a:srgbClr val="000000">
                      <a:alpha val="43137"/>
                    </a:srgbClr>
                  </a:outerShdw>
                </a:effectLst>
              </a:rPr>
            </a:br>
            <a:r>
              <a:rPr lang="en-US" i="1" dirty="0">
                <a:solidFill>
                  <a:schemeClr val="accent2"/>
                </a:solidFill>
                <a:effectLst>
                  <a:outerShdw blurRad="38100" dist="38100" dir="2700000" algn="tl">
                    <a:srgbClr val="000000">
                      <a:alpha val="43137"/>
                    </a:srgbClr>
                  </a:outerShdw>
                </a:effectLst>
              </a:rPr>
              <a:t>CLEANING</a:t>
            </a:r>
          </a:p>
        </p:txBody>
      </p:sp>
      <p:sp>
        <p:nvSpPr>
          <p:cNvPr id="9" name="Google Shape;2885;p38"/>
          <p:cNvSpPr txBox="1"/>
          <p:nvPr/>
        </p:nvSpPr>
        <p:spPr>
          <a:xfrm>
            <a:off x="3132450" y="1484973"/>
            <a:ext cx="2879100" cy="92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GB" dirty="0"/>
          </a:p>
        </p:txBody>
      </p:sp>
      <p:grpSp>
        <p:nvGrpSpPr>
          <p:cNvPr id="10" name="Google Shape;2886;p38"/>
          <p:cNvGrpSpPr/>
          <p:nvPr/>
        </p:nvGrpSpPr>
        <p:grpSpPr>
          <a:xfrm rot="-5400000">
            <a:off x="2746096" y="55862"/>
            <a:ext cx="1823016" cy="296643"/>
            <a:chOff x="7857346" y="3902355"/>
            <a:chExt cx="1823016" cy="296643"/>
          </a:xfrm>
        </p:grpSpPr>
        <p:sp>
          <p:nvSpPr>
            <p:cNvPr id="11"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893;p38"/>
          <p:cNvGrpSpPr/>
          <p:nvPr/>
        </p:nvGrpSpPr>
        <p:grpSpPr>
          <a:xfrm rot="5400000">
            <a:off x="1639375" y="1028400"/>
            <a:ext cx="98902" cy="553090"/>
            <a:chOff x="4898850" y="4820550"/>
            <a:chExt cx="98902" cy="553090"/>
          </a:xfrm>
        </p:grpSpPr>
        <p:sp>
          <p:nvSpPr>
            <p:cNvPr id="18"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899;p38"/>
          <p:cNvGrpSpPr/>
          <p:nvPr/>
        </p:nvGrpSpPr>
        <p:grpSpPr>
          <a:xfrm>
            <a:off x="1609176" y="4434219"/>
            <a:ext cx="1252897" cy="51000"/>
            <a:chOff x="2915381" y="4104819"/>
            <a:chExt cx="1252897" cy="51000"/>
          </a:xfrm>
        </p:grpSpPr>
        <p:sp>
          <p:nvSpPr>
            <p:cNvPr id="24"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2914;p38"/>
          <p:cNvGrpSpPr/>
          <p:nvPr/>
        </p:nvGrpSpPr>
        <p:grpSpPr>
          <a:xfrm>
            <a:off x="5495767" y="691791"/>
            <a:ext cx="1105976" cy="133969"/>
            <a:chOff x="8183182" y="663852"/>
            <a:chExt cx="1475028" cy="178673"/>
          </a:xfrm>
        </p:grpSpPr>
        <p:grpSp>
          <p:nvGrpSpPr>
            <p:cNvPr id="39" name="Google Shape;2915;p38"/>
            <p:cNvGrpSpPr/>
            <p:nvPr/>
          </p:nvGrpSpPr>
          <p:grpSpPr>
            <a:xfrm>
              <a:off x="8183182" y="774425"/>
              <a:ext cx="1178025" cy="68100"/>
              <a:chOff x="2024450" y="204150"/>
              <a:chExt cx="1178025" cy="68100"/>
            </a:xfrm>
          </p:grpSpPr>
          <p:sp>
            <p:nvSpPr>
              <p:cNvPr id="51"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926;p38"/>
            <p:cNvGrpSpPr/>
            <p:nvPr/>
          </p:nvGrpSpPr>
          <p:grpSpPr>
            <a:xfrm>
              <a:off x="8480185" y="663852"/>
              <a:ext cx="1178025" cy="68100"/>
              <a:chOff x="2024450" y="204150"/>
              <a:chExt cx="1178025" cy="68100"/>
            </a:xfrm>
          </p:grpSpPr>
          <p:sp>
            <p:nvSpPr>
              <p:cNvPr id="41"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 name="Google Shape;2937;p38"/>
          <p:cNvGrpSpPr/>
          <p:nvPr/>
        </p:nvGrpSpPr>
        <p:grpSpPr>
          <a:xfrm rot="5400000">
            <a:off x="5968600" y="4273462"/>
            <a:ext cx="98902" cy="553090"/>
            <a:chOff x="4898850" y="4820550"/>
            <a:chExt cx="98902" cy="553090"/>
          </a:xfrm>
        </p:grpSpPr>
        <p:sp>
          <p:nvSpPr>
            <p:cNvPr id="62"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TextBox 194"/>
          <p:cNvSpPr txBox="1"/>
          <p:nvPr/>
        </p:nvSpPr>
        <p:spPr>
          <a:xfrm>
            <a:off x="1429278" y="658281"/>
            <a:ext cx="5718686" cy="923330"/>
          </a:xfrm>
          <a:prstGeom prst="rect">
            <a:avLst/>
          </a:prstGeom>
          <a:noFill/>
        </p:spPr>
        <p:txBody>
          <a:bodyPr wrap="square">
            <a:spAutoFit/>
          </a:bodyPr>
          <a:lstStyle/>
          <a:p>
            <a:pPr algn="ctr"/>
            <a:r>
              <a:rPr lang="en-GB" sz="5400" b="1" dirty="0">
                <a:solidFill>
                  <a:schemeClr val="accent2">
                    <a:lumMod val="75000"/>
                  </a:schemeClr>
                </a:solidFill>
              </a:rPr>
              <a:t>01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6" name="Google Shape;2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accent2">
                    <a:lumMod val="75000"/>
                  </a:schemeClr>
                </a:solidFill>
                <a:effectLst/>
                <a:latin typeface="Times New Roman" panose="02020603050405020304" pitchFamily="18" charset="0"/>
                <a:cs typeface="Times New Roman" panose="02020603050405020304" pitchFamily="18" charset="0"/>
              </a:rPr>
              <a:t>Z-score Range: </a:t>
            </a:r>
            <a:r>
              <a:rPr lang="en-US" b="0" i="0" dirty="0">
                <a:solidFill>
                  <a:schemeClr val="accent1">
                    <a:lumMod val="40000"/>
                    <a:lumOff val="60000"/>
                  </a:schemeClr>
                </a:solidFill>
                <a:effectLst/>
                <a:latin typeface="Times New Roman" panose="02020603050405020304" pitchFamily="18" charset="0"/>
                <a:cs typeface="Times New Roman" panose="02020603050405020304" pitchFamily="18" charset="0"/>
              </a:rPr>
              <a:t>Outliers</a:t>
            </a:r>
            <a:endParaRPr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7" name="Text Placeholder 4"/>
          <p:cNvSpPr>
            <a:spLocks noGrp="1"/>
          </p:cNvSpPr>
          <p:nvPr>
            <p:ph type="body" idx="1"/>
          </p:nvPr>
        </p:nvSpPr>
        <p:spPr>
          <a:xfrm>
            <a:off x="770006" y="1188950"/>
            <a:ext cx="7295288" cy="927375"/>
          </a:xfrm>
        </p:spPr>
        <p:txBody>
          <a:bodyPr/>
          <a:lstStyle/>
          <a:p>
            <a:pPr algn="l">
              <a:buFont typeface="Arial" panose="020B0604020202020204" pitchFamily="34" charset="0"/>
              <a:buChar char="•"/>
            </a:pPr>
            <a:r>
              <a:rPr lang="en-US" sz="1100" b="1" dirty="0">
                <a:solidFill>
                  <a:schemeClr val="bg1"/>
                </a:solidFill>
                <a:effectLst/>
                <a:latin typeface="Times New Roman" panose="02020603050405020304" pitchFamily="18" charset="0"/>
                <a:cs typeface="Times New Roman" panose="02020603050405020304" pitchFamily="18" charset="0"/>
              </a:rPr>
              <a:t>Load the dataset from a CSV file using pandas </a:t>
            </a:r>
            <a:r>
              <a:rPr lang="en-US" sz="1100" b="1" dirty="0" err="1">
                <a:solidFill>
                  <a:schemeClr val="bg1"/>
                </a:solidFill>
                <a:effectLst/>
                <a:latin typeface="Times New Roman" panose="02020603050405020304" pitchFamily="18" charset="0"/>
                <a:cs typeface="Times New Roman" panose="02020603050405020304" pitchFamily="18" charset="0"/>
              </a:rPr>
              <a:t>read_csv</a:t>
            </a:r>
            <a:r>
              <a:rPr lang="en-US" sz="1100" b="1" dirty="0">
                <a:solidFill>
                  <a:schemeClr val="bg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1100" b="1" dirty="0">
                <a:solidFill>
                  <a:schemeClr val="bg1"/>
                </a:solidFill>
                <a:effectLst/>
                <a:latin typeface="Times New Roman" panose="02020603050405020304" pitchFamily="18" charset="0"/>
                <a:cs typeface="Times New Roman" panose="02020603050405020304" pitchFamily="18" charset="0"/>
              </a:rPr>
              <a:t>Iterate over selected columns, convert them to numeric type, and calculate z-scores for outlier detection.</a:t>
            </a:r>
          </a:p>
          <a:p>
            <a:pPr algn="l">
              <a:buFont typeface="Arial" panose="020B0604020202020204" pitchFamily="34" charset="0"/>
              <a:buChar char="•"/>
            </a:pPr>
            <a:r>
              <a:rPr lang="en-US" sz="1100" b="1" dirty="0">
                <a:solidFill>
                  <a:schemeClr val="bg1"/>
                </a:solidFill>
                <a:effectLst/>
                <a:latin typeface="Times New Roman" panose="02020603050405020304" pitchFamily="18" charset="0"/>
                <a:cs typeface="Times New Roman" panose="02020603050405020304" pitchFamily="18" charset="0"/>
              </a:rPr>
              <a:t>Set a threshold value and identify outliers based on the absolute z-scores exceeding the threshold.</a:t>
            </a:r>
          </a:p>
          <a:p>
            <a:pPr algn="l">
              <a:buFont typeface="Arial" panose="020B0604020202020204" pitchFamily="34" charset="0"/>
              <a:buChar char="•"/>
            </a:pPr>
            <a:r>
              <a:rPr lang="en-US" sz="1100" b="1" dirty="0">
                <a:solidFill>
                  <a:schemeClr val="bg1"/>
                </a:solidFill>
                <a:effectLst/>
                <a:latin typeface="Times New Roman" panose="02020603050405020304" pitchFamily="18" charset="0"/>
                <a:cs typeface="Times New Roman" panose="02020603050405020304" pitchFamily="18" charset="0"/>
              </a:rPr>
              <a:t>Remove the outliers from the dataset and save the modified dataset to a new CSV file.</a:t>
            </a:r>
            <a:endParaRPr lang="en-US" sz="1100" b="1" dirty="0">
              <a:solidFill>
                <a:schemeClr val="bg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050" b="1" i="0" dirty="0">
              <a:solidFill>
                <a:srgbClr val="D1D5DB"/>
              </a:solidFill>
              <a:effectLst/>
              <a:latin typeface="Söhne"/>
            </a:endParaRPr>
          </a:p>
        </p:txBody>
      </p:sp>
      <p:sp>
        <p:nvSpPr>
          <p:cNvPr id="8" name="TextBox 7"/>
          <p:cNvSpPr txBox="1"/>
          <p:nvPr/>
        </p:nvSpPr>
        <p:spPr>
          <a:xfrm>
            <a:off x="611296" y="2280107"/>
            <a:ext cx="4248587" cy="2508379"/>
          </a:xfrm>
          <a:prstGeom prst="rect">
            <a:avLst/>
          </a:prstGeom>
          <a:noFill/>
        </p:spPr>
        <p:txBody>
          <a:bodyPr wrap="square" rtlCol="0">
            <a:spAutoFit/>
          </a:bodyPr>
          <a:lstStyle/>
          <a:p>
            <a:pPr marL="171450" indent="-171450">
              <a:buFont typeface="Arial" panose="020B0604020202020204" pitchFamily="34" charset="0"/>
              <a:buChar char="•"/>
            </a:pPr>
            <a:endParaRPr lang="en-US" sz="1000" b="1" i="1" dirty="0">
              <a:solidFill>
                <a:schemeClr val="tx1">
                  <a:lumMod val="90000"/>
                </a:schemeClr>
              </a:solidFill>
            </a:endParaRPr>
          </a:p>
          <a:p>
            <a:r>
              <a:rPr lang="en-US" sz="1050" b="1" i="1" dirty="0">
                <a:solidFill>
                  <a:schemeClr val="bg1"/>
                </a:solidFill>
                <a:latin typeface="Times New Roman" panose="02020603050405020304" pitchFamily="18" charset="0"/>
                <a:cs typeface="Times New Roman" panose="02020603050405020304" pitchFamily="18" charset="0"/>
              </a:rPr>
              <a:t># Load the dataset (assuming it's stored in a CSV file)</a:t>
            </a:r>
          </a:p>
          <a:p>
            <a:r>
              <a:rPr lang="en-US" sz="1050" b="1" i="1" dirty="0">
                <a:solidFill>
                  <a:schemeClr val="bg1"/>
                </a:solidFill>
                <a:latin typeface="Times New Roman" panose="02020603050405020304" pitchFamily="18" charset="0"/>
                <a:cs typeface="Times New Roman" panose="02020603050405020304" pitchFamily="18" charset="0"/>
              </a:rPr>
              <a:t>data = </a:t>
            </a:r>
            <a:r>
              <a:rPr lang="en-US" sz="1050" b="1" i="1" dirty="0" err="1">
                <a:solidFill>
                  <a:schemeClr val="bg1"/>
                </a:solidFill>
                <a:latin typeface="Times New Roman" panose="02020603050405020304" pitchFamily="18" charset="0"/>
                <a:cs typeface="Times New Roman" panose="02020603050405020304" pitchFamily="18" charset="0"/>
              </a:rPr>
              <a:t>pd.read_csv</a:t>
            </a:r>
            <a:r>
              <a:rPr lang="en-US" sz="1050" b="1" i="1" dirty="0">
                <a:solidFill>
                  <a:schemeClr val="bg1"/>
                </a:solidFill>
                <a:latin typeface="Times New Roman" panose="02020603050405020304" pitchFamily="18" charset="0"/>
                <a:cs typeface="Times New Roman" panose="02020603050405020304" pitchFamily="18" charset="0"/>
              </a:rPr>
              <a:t>("C:\\Users\Lenovo\Downloads\\covid_19_india.csv")</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Select the column(s) to check for outliers</a:t>
            </a:r>
          </a:p>
          <a:p>
            <a:r>
              <a:rPr lang="en-US" sz="1050" b="1" i="1" dirty="0" err="1">
                <a:solidFill>
                  <a:schemeClr val="bg1"/>
                </a:solidFill>
                <a:latin typeface="Times New Roman" panose="02020603050405020304" pitchFamily="18" charset="0"/>
                <a:cs typeface="Times New Roman" panose="02020603050405020304" pitchFamily="18" charset="0"/>
              </a:rPr>
              <a:t>columns_to_check</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ConfirmedIndianNational</a:t>
            </a:r>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ConfirmedForeignNational</a:t>
            </a:r>
            <a:r>
              <a:rPr lang="en-US" sz="1050" b="1" i="1" dirty="0">
                <a:solidFill>
                  <a:schemeClr val="bg1"/>
                </a:solidFill>
                <a:latin typeface="Times New Roman" panose="02020603050405020304" pitchFamily="18" charset="0"/>
                <a:cs typeface="Times New Roman" panose="02020603050405020304" pitchFamily="18" charset="0"/>
              </a:rPr>
              <a:t>', 'Cured', 'Deaths', 'Confirmed']</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Iterate over the selected columns</a:t>
            </a:r>
          </a:p>
          <a:p>
            <a:r>
              <a:rPr lang="en-US" sz="1050" b="1" i="1" dirty="0">
                <a:solidFill>
                  <a:schemeClr val="bg1"/>
                </a:solidFill>
                <a:latin typeface="Times New Roman" panose="02020603050405020304" pitchFamily="18" charset="0"/>
                <a:cs typeface="Times New Roman" panose="02020603050405020304" pitchFamily="18" charset="0"/>
              </a:rPr>
              <a:t>for column in </a:t>
            </a:r>
            <a:r>
              <a:rPr lang="en-US" sz="1050" b="1" i="1" dirty="0" err="1">
                <a:solidFill>
                  <a:schemeClr val="bg1"/>
                </a:solidFill>
                <a:latin typeface="Times New Roman" panose="02020603050405020304" pitchFamily="18" charset="0"/>
                <a:cs typeface="Times New Roman" panose="02020603050405020304" pitchFamily="18" charset="0"/>
              </a:rPr>
              <a:t>columns_to_check</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 Convert the column to numeric data type</a:t>
            </a:r>
          </a:p>
          <a:p>
            <a:r>
              <a:rPr lang="en-US" sz="1050" b="1" i="1" dirty="0">
                <a:solidFill>
                  <a:schemeClr val="bg1"/>
                </a:solidFill>
                <a:latin typeface="Times New Roman" panose="02020603050405020304" pitchFamily="18" charset="0"/>
                <a:cs typeface="Times New Roman" panose="02020603050405020304" pitchFamily="18" charset="0"/>
              </a:rPr>
              <a:t>    data[column] = </a:t>
            </a:r>
            <a:r>
              <a:rPr lang="en-US" sz="1050" b="1" i="1" dirty="0" err="1">
                <a:solidFill>
                  <a:schemeClr val="bg1"/>
                </a:solidFill>
                <a:latin typeface="Times New Roman" panose="02020603050405020304" pitchFamily="18" charset="0"/>
                <a:cs typeface="Times New Roman" panose="02020603050405020304" pitchFamily="18" charset="0"/>
              </a:rPr>
              <a:t>pd.to_numeric</a:t>
            </a:r>
            <a:r>
              <a:rPr lang="en-US" sz="1050" b="1" i="1" dirty="0">
                <a:solidFill>
                  <a:schemeClr val="bg1"/>
                </a:solidFill>
                <a:latin typeface="Times New Roman" panose="02020603050405020304" pitchFamily="18" charset="0"/>
                <a:cs typeface="Times New Roman" panose="02020603050405020304" pitchFamily="18" charset="0"/>
              </a:rPr>
              <a:t>(data[column], errors='coerce')</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Calculate z-scores for the column</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z_scores</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zscore</a:t>
            </a:r>
            <a:r>
              <a:rPr lang="en-US" sz="1050" b="1" i="1" dirty="0">
                <a:solidFill>
                  <a:schemeClr val="bg1"/>
                </a:solidFill>
                <a:latin typeface="Times New Roman" panose="02020603050405020304" pitchFamily="18" charset="0"/>
                <a:cs typeface="Times New Roman" panose="02020603050405020304" pitchFamily="18" charset="0"/>
              </a:rPr>
              <a:t>(data[column].</a:t>
            </a:r>
            <a:r>
              <a:rPr lang="en-US" sz="1050" b="1" i="1" dirty="0" err="1">
                <a:solidFill>
                  <a:schemeClr val="bg1"/>
                </a:solidFill>
                <a:latin typeface="Times New Roman" panose="02020603050405020304" pitchFamily="18" charset="0"/>
                <a:cs typeface="Times New Roman" panose="02020603050405020304" pitchFamily="18" charset="0"/>
              </a:rPr>
              <a:t>dropna</a:t>
            </a:r>
            <a:r>
              <a:rPr lang="en-US" sz="1050" b="1" i="1" dirty="0">
                <a:solidFill>
                  <a:schemeClr val="bg1"/>
                </a:solidFill>
                <a:latin typeface="Times New Roman" panose="02020603050405020304" pitchFamily="18" charset="0"/>
                <a:cs typeface="Times New Roman" panose="02020603050405020304" pitchFamily="18" charset="0"/>
              </a:rPr>
              <a:t>())</a:t>
            </a:r>
          </a:p>
        </p:txBody>
      </p:sp>
      <p:sp>
        <p:nvSpPr>
          <p:cNvPr id="9" name="TextBox 8"/>
          <p:cNvSpPr txBox="1"/>
          <p:nvPr/>
        </p:nvSpPr>
        <p:spPr>
          <a:xfrm>
            <a:off x="4700617" y="2190067"/>
            <a:ext cx="3457575" cy="2569934"/>
          </a:xfrm>
          <a:prstGeom prst="rect">
            <a:avLst/>
          </a:prstGeom>
          <a:noFill/>
        </p:spPr>
        <p:txBody>
          <a:bodyPr wrap="square" rtlCol="0">
            <a:spAutoFit/>
          </a:bodyPr>
          <a:lstStyle/>
          <a:p>
            <a:endParaRPr lang="en-US" b="1" i="1" dirty="0">
              <a:solidFill>
                <a:schemeClr val="bg1"/>
              </a:solidFill>
              <a:latin typeface="Times New Roman" panose="02020603050405020304" pitchFamily="18" charset="0"/>
              <a:cs typeface="Times New Roman" panose="02020603050405020304" pitchFamily="18" charset="0"/>
            </a:endParaRPr>
          </a:p>
          <a:p>
            <a:r>
              <a:rPr lang="en-US" sz="1000" b="1" i="1" dirty="0">
                <a:solidFill>
                  <a:schemeClr val="bg1"/>
                </a:solidFill>
                <a:latin typeface="Times New Roman" panose="02020603050405020304" pitchFamily="18" charset="0"/>
                <a:cs typeface="Times New Roman" panose="02020603050405020304" pitchFamily="18" charset="0"/>
              </a:rPr>
              <a:t>    </a:t>
            </a:r>
            <a:r>
              <a:rPr lang="en-US" sz="1050" b="1" i="1" dirty="0">
                <a:solidFill>
                  <a:schemeClr val="bg1"/>
                </a:solidFill>
                <a:latin typeface="Times New Roman" panose="02020603050405020304" pitchFamily="18" charset="0"/>
                <a:cs typeface="Times New Roman" panose="02020603050405020304" pitchFamily="18" charset="0"/>
              </a:rPr>
              <a:t># Set threshold for outlier detection</a:t>
            </a:r>
          </a:p>
          <a:p>
            <a:r>
              <a:rPr lang="en-US" sz="1050" b="1" i="1" dirty="0">
                <a:solidFill>
                  <a:schemeClr val="bg1"/>
                </a:solidFill>
                <a:latin typeface="Times New Roman" panose="02020603050405020304" pitchFamily="18" charset="0"/>
                <a:cs typeface="Times New Roman" panose="02020603050405020304" pitchFamily="18" charset="0"/>
              </a:rPr>
              <a:t>    threshold = 3</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Identify outliers</a:t>
            </a:r>
          </a:p>
          <a:p>
            <a:r>
              <a:rPr lang="en-US" sz="1050" b="1" i="1" dirty="0">
                <a:solidFill>
                  <a:schemeClr val="bg1"/>
                </a:solidFill>
                <a:latin typeface="Times New Roman" panose="02020603050405020304" pitchFamily="18" charset="0"/>
                <a:cs typeface="Times New Roman" panose="02020603050405020304" pitchFamily="18" charset="0"/>
              </a:rPr>
              <a:t>    outliers = </a:t>
            </a:r>
            <a:r>
              <a:rPr lang="en-US" sz="1050" b="1" i="1" dirty="0" err="1">
                <a:solidFill>
                  <a:schemeClr val="bg1"/>
                </a:solidFill>
                <a:latin typeface="Times New Roman" panose="02020603050405020304" pitchFamily="18" charset="0"/>
                <a:cs typeface="Times New Roman" panose="02020603050405020304" pitchFamily="18" charset="0"/>
              </a:rPr>
              <a:t>np.where</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np.abs</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z_scores</a:t>
            </a:r>
            <a:r>
              <a:rPr lang="en-US" sz="1050" b="1" i="1" dirty="0">
                <a:solidFill>
                  <a:schemeClr val="bg1"/>
                </a:solidFill>
                <a:latin typeface="Times New Roman" panose="02020603050405020304" pitchFamily="18" charset="0"/>
                <a:cs typeface="Times New Roman" panose="02020603050405020304" pitchFamily="18" charset="0"/>
              </a:rPr>
              <a:t>) &gt; threshold)[0]</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Remove outliers from the dataset</a:t>
            </a:r>
          </a:p>
          <a:p>
            <a:r>
              <a:rPr lang="en-US" sz="1050" b="1" i="1" dirty="0">
                <a:solidFill>
                  <a:schemeClr val="bg1"/>
                </a:solidFill>
                <a:latin typeface="Times New Roman" panose="02020603050405020304" pitchFamily="18" charset="0"/>
                <a:cs typeface="Times New Roman" panose="02020603050405020304" pitchFamily="18" charset="0"/>
              </a:rPr>
              <a:t>    data = </a:t>
            </a:r>
            <a:r>
              <a:rPr lang="en-US" sz="1050" b="1" i="1" dirty="0" err="1">
                <a:solidFill>
                  <a:schemeClr val="bg1"/>
                </a:solidFill>
                <a:latin typeface="Times New Roman" panose="02020603050405020304" pitchFamily="18" charset="0"/>
                <a:cs typeface="Times New Roman" panose="02020603050405020304" pitchFamily="18" charset="0"/>
              </a:rPr>
              <a:t>data.drop</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data.index</a:t>
            </a:r>
            <a:r>
              <a:rPr lang="en-US" sz="1050" b="1" i="1" dirty="0">
                <a:solidFill>
                  <a:schemeClr val="bg1"/>
                </a:solidFill>
                <a:latin typeface="Times New Roman" panose="02020603050405020304" pitchFamily="18" charset="0"/>
                <a:cs typeface="Times New Roman" panose="02020603050405020304" pitchFamily="18" charset="0"/>
              </a:rPr>
              <a:t>[outliers])</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Save the modified dataset to a new file</a:t>
            </a:r>
          </a:p>
          <a:p>
            <a:r>
              <a:rPr lang="en-US" sz="1050" b="1" i="1" dirty="0" err="1">
                <a:solidFill>
                  <a:schemeClr val="bg1"/>
                </a:solidFill>
                <a:latin typeface="Times New Roman" panose="02020603050405020304" pitchFamily="18" charset="0"/>
                <a:cs typeface="Times New Roman" panose="02020603050405020304" pitchFamily="18" charset="0"/>
              </a:rPr>
              <a:t>data.to_csv</a:t>
            </a:r>
            <a:r>
              <a:rPr lang="en-US" sz="1050" b="1" i="1" dirty="0">
                <a:solidFill>
                  <a:schemeClr val="bg1"/>
                </a:solidFill>
                <a:latin typeface="Times New Roman" panose="02020603050405020304" pitchFamily="18" charset="0"/>
                <a:cs typeface="Times New Roman" panose="02020603050405020304" pitchFamily="18" charset="0"/>
              </a:rPr>
              <a:t>("C:\\Users\Lenovo\Downloads\\your_dataset_without_outliers.csv", index=False)</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print("saved")</a:t>
            </a:r>
            <a:endParaRPr lang="en-US" sz="1600" b="1" i="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207955" y="2005401"/>
            <a:ext cx="870751" cy="369332"/>
          </a:xfrm>
          <a:prstGeom prst="rect">
            <a:avLst/>
          </a:prstGeom>
          <a:noFill/>
        </p:spPr>
        <p:txBody>
          <a:bodyPr wrap="none" rtlCol="0">
            <a:spAutoFit/>
          </a:bodyPr>
          <a:lstStyle/>
          <a:p>
            <a:r>
              <a:rPr lang="en-US" sz="1800" b="1" i="1" dirty="0">
                <a:solidFill>
                  <a:schemeClr val="bg1"/>
                </a:solidFill>
                <a:latin typeface="Times New Roman" panose="02020603050405020304" pitchFamily="18" charset="0"/>
                <a:cs typeface="Times New Roman" panose="02020603050405020304" pitchFamily="18" charset="0"/>
              </a:rPr>
              <a:t>CODE</a:t>
            </a:r>
            <a:r>
              <a:rPr lang="en-US" b="1" i="1" dirty="0">
                <a:solidFill>
                  <a:schemeClr val="bg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724;p34">
            <a:extLst>
              <a:ext uri="{FF2B5EF4-FFF2-40B4-BE49-F238E27FC236}">
                <a16:creationId xmlns:a16="http://schemas.microsoft.com/office/drawing/2014/main" id="{FCD50B6B-0AA1-1213-E447-138B2EFC946C}"/>
              </a:ext>
            </a:extLst>
          </p:cNvPr>
          <p:cNvSpPr txBox="1"/>
          <p:nvPr/>
        </p:nvSpPr>
        <p:spPr>
          <a:xfrm>
            <a:off x="2591728" y="158021"/>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effectLst>
                  <a:outerShdw blurRad="38100" dist="38100" dir="2700000" algn="tl">
                    <a:srgbClr val="000000">
                      <a:alpha val="43137"/>
                    </a:srgbClr>
                  </a:outerShdw>
                </a:effectLst>
                <a:latin typeface="Exo" charset="0"/>
              </a:rPr>
              <a:t>GRAPHIC USER INTERFACE</a:t>
            </a:r>
          </a:p>
        </p:txBody>
      </p:sp>
      <p:pic>
        <p:nvPicPr>
          <p:cNvPr id="3" name="Picture 2">
            <a:extLst>
              <a:ext uri="{FF2B5EF4-FFF2-40B4-BE49-F238E27FC236}">
                <a16:creationId xmlns:a16="http://schemas.microsoft.com/office/drawing/2014/main" id="{31D5E7C4-0567-7862-3D49-FA9801D36603}"/>
              </a:ext>
            </a:extLst>
          </p:cNvPr>
          <p:cNvPicPr>
            <a:picLocks noChangeAspect="1"/>
          </p:cNvPicPr>
          <p:nvPr/>
        </p:nvPicPr>
        <p:blipFill>
          <a:blip r:embed="rId2"/>
          <a:stretch>
            <a:fillRect/>
          </a:stretch>
        </p:blipFill>
        <p:spPr>
          <a:xfrm>
            <a:off x="293149" y="730721"/>
            <a:ext cx="8422225" cy="4312966"/>
          </a:xfrm>
          <a:prstGeom prst="rect">
            <a:avLst/>
          </a:prstGeom>
        </p:spPr>
      </p:pic>
    </p:spTree>
    <p:extLst>
      <p:ext uri="{BB962C8B-B14F-4D97-AF65-F5344CB8AC3E}">
        <p14:creationId xmlns:p14="http://schemas.microsoft.com/office/powerpoint/2010/main" val="175257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
          <p:cNvSpPr txBox="1">
            <a:spLocks noGrp="1"/>
          </p:cNvSpPr>
          <p:nvPr>
            <p:ph type="title"/>
          </p:nvPr>
        </p:nvSpPr>
        <p:spPr>
          <a:xfrm>
            <a:off x="353741" y="402119"/>
            <a:ext cx="440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RESULTS</a:t>
            </a:r>
            <a:endParaRPr dirty="0">
              <a:solidFill>
                <a:schemeClr val="accent2"/>
              </a:solidFill>
            </a:endParaRPr>
          </a:p>
        </p:txBody>
      </p:sp>
      <p:pic>
        <p:nvPicPr>
          <p:cNvPr id="2774" name="Google Shape;2774;p36"/>
          <p:cNvPicPr preferRelativeResize="0"/>
          <p:nvPr/>
        </p:nvPicPr>
        <p:blipFill rotWithShape="1">
          <a:blip r:embed="rId3"/>
          <a:srcRect l="15592" r="15598"/>
          <a:stretch>
            <a:fillRect/>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2775" name="Google Shape;2775;p3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36"/>
          <p:cNvGrpSpPr/>
          <p:nvPr/>
        </p:nvGrpSpPr>
        <p:grpSpPr>
          <a:xfrm rot="10800000">
            <a:off x="7471439" y="3616978"/>
            <a:ext cx="883262" cy="242091"/>
            <a:chOff x="2300350" y="2601250"/>
            <a:chExt cx="2275275" cy="623625"/>
          </a:xfrm>
        </p:grpSpPr>
        <p:sp>
          <p:nvSpPr>
            <p:cNvPr id="2778"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6"/>
          <p:cNvGrpSpPr/>
          <p:nvPr/>
        </p:nvGrpSpPr>
        <p:grpSpPr>
          <a:xfrm rot="5400000">
            <a:off x="2345200" y="704475"/>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6"/>
          <p:cNvGrpSpPr/>
          <p:nvPr/>
        </p:nvGrpSpPr>
        <p:grpSpPr>
          <a:xfrm>
            <a:off x="2596239" y="3820728"/>
            <a:ext cx="883262" cy="242091"/>
            <a:chOff x="2300350" y="2601250"/>
            <a:chExt cx="2275275" cy="623625"/>
          </a:xfrm>
        </p:grpSpPr>
        <p:sp>
          <p:nvSpPr>
            <p:cNvPr id="2791" name="Google Shape;2791;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p:cNvSpPr txBox="1"/>
          <p:nvPr/>
        </p:nvSpPr>
        <p:spPr>
          <a:xfrm>
            <a:off x="316887" y="1013056"/>
            <a:ext cx="2648482" cy="307777"/>
          </a:xfrm>
          <a:prstGeom prst="rect">
            <a:avLst/>
          </a:prstGeom>
          <a:noFill/>
        </p:spPr>
        <p:txBody>
          <a:bodyPr wrap="none" rtlCol="0">
            <a:spAutoFit/>
          </a:bodyPr>
          <a:lstStyle/>
          <a:p>
            <a:r>
              <a:rPr lang="en-US" dirty="0">
                <a:solidFill>
                  <a:schemeClr val="bg1"/>
                </a:solidFill>
              </a:rPr>
              <a:t>CURED COLUMN OUTLIERS:</a:t>
            </a:r>
          </a:p>
        </p:txBody>
      </p:sp>
      <p:pic>
        <p:nvPicPr>
          <p:cNvPr id="6" name="Picture 5"/>
          <p:cNvPicPr>
            <a:picLocks noChangeAspect="1"/>
          </p:cNvPicPr>
          <p:nvPr/>
        </p:nvPicPr>
        <p:blipFill>
          <a:blip r:embed="rId4"/>
          <a:stretch>
            <a:fillRect/>
          </a:stretch>
        </p:blipFill>
        <p:spPr>
          <a:xfrm>
            <a:off x="409490" y="1345078"/>
            <a:ext cx="3955497" cy="3284151"/>
          </a:xfrm>
          <a:prstGeom prst="rect">
            <a:avLst/>
          </a:prstGeom>
        </p:spPr>
      </p:pic>
      <p:sp>
        <p:nvSpPr>
          <p:cNvPr id="7" name="TextBox 6"/>
          <p:cNvSpPr txBox="1"/>
          <p:nvPr/>
        </p:nvSpPr>
        <p:spPr>
          <a:xfrm>
            <a:off x="4755341" y="927545"/>
            <a:ext cx="2762250" cy="306705"/>
          </a:xfrm>
          <a:prstGeom prst="rect">
            <a:avLst/>
          </a:prstGeom>
          <a:noFill/>
        </p:spPr>
        <p:txBody>
          <a:bodyPr wrap="none" rtlCol="0">
            <a:spAutoFit/>
          </a:bodyPr>
          <a:lstStyle/>
          <a:p>
            <a:r>
              <a:rPr lang="en-US" dirty="0">
                <a:solidFill>
                  <a:schemeClr val="bg1"/>
                </a:solidFill>
              </a:rPr>
              <a:t> DEATHS COLUMN OUTLIERS:</a:t>
            </a:r>
          </a:p>
        </p:txBody>
      </p:sp>
      <p:pic>
        <p:nvPicPr>
          <p:cNvPr id="9" name="Picture 8"/>
          <p:cNvPicPr>
            <a:picLocks noChangeAspect="1"/>
          </p:cNvPicPr>
          <p:nvPr/>
        </p:nvPicPr>
        <p:blipFill rotWithShape="1">
          <a:blip r:embed="rId5"/>
          <a:srcRect r="5595"/>
          <a:stretch>
            <a:fillRect/>
          </a:stretch>
        </p:blipFill>
        <p:spPr>
          <a:xfrm>
            <a:off x="4574314" y="1361851"/>
            <a:ext cx="4270061" cy="326015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
          <p:cNvSpPr txBox="1">
            <a:spLocks noGrp="1"/>
          </p:cNvSpPr>
          <p:nvPr>
            <p:ph type="title"/>
          </p:nvPr>
        </p:nvSpPr>
        <p:spPr>
          <a:xfrm>
            <a:off x="353741" y="402119"/>
            <a:ext cx="631253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                       RESULTS</a:t>
            </a:r>
            <a:endParaRPr dirty="0">
              <a:solidFill>
                <a:schemeClr val="accent2"/>
              </a:solidFill>
            </a:endParaRPr>
          </a:p>
        </p:txBody>
      </p:sp>
      <p:pic>
        <p:nvPicPr>
          <p:cNvPr id="2774" name="Google Shape;2774;p36"/>
          <p:cNvPicPr preferRelativeResize="0"/>
          <p:nvPr/>
        </p:nvPicPr>
        <p:blipFill rotWithShape="1">
          <a:blip r:embed="rId3"/>
          <a:srcRect l="15592" r="15598"/>
          <a:stretch>
            <a:fillRect/>
          </a:stretch>
        </p:blipFill>
        <p:spPr>
          <a:xfrm>
            <a:off x="3035288" y="1404163"/>
            <a:ext cx="2727600" cy="2730300"/>
          </a:xfrm>
          <a:prstGeom prst="ellipse">
            <a:avLst/>
          </a:prstGeom>
          <a:noFill/>
          <a:ln>
            <a:noFill/>
          </a:ln>
          <a:effectLst>
            <a:outerShdw blurRad="657225" algn="bl" rotWithShape="0">
              <a:schemeClr val="accent2">
                <a:alpha val="40000"/>
              </a:schemeClr>
            </a:outerShdw>
          </a:effectLst>
        </p:spPr>
      </p:pic>
      <p:sp>
        <p:nvSpPr>
          <p:cNvPr id="2775" name="Google Shape;2775;p3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4" name="Google Shape;2784;p36"/>
          <p:cNvGrpSpPr/>
          <p:nvPr/>
        </p:nvGrpSpPr>
        <p:grpSpPr>
          <a:xfrm rot="5400000">
            <a:off x="2345200" y="704475"/>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6"/>
          <p:cNvGrpSpPr/>
          <p:nvPr/>
        </p:nvGrpSpPr>
        <p:grpSpPr>
          <a:xfrm>
            <a:off x="2596239" y="3820728"/>
            <a:ext cx="883262" cy="242091"/>
            <a:chOff x="2300350" y="2601250"/>
            <a:chExt cx="2275275" cy="623625"/>
          </a:xfrm>
        </p:grpSpPr>
        <p:sp>
          <p:nvSpPr>
            <p:cNvPr id="2791" name="Google Shape;2791;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p:cNvSpPr txBox="1"/>
          <p:nvPr/>
        </p:nvSpPr>
        <p:spPr>
          <a:xfrm>
            <a:off x="279061" y="990883"/>
            <a:ext cx="2904962" cy="307777"/>
          </a:xfrm>
          <a:prstGeom prst="rect">
            <a:avLst/>
          </a:prstGeom>
          <a:noFill/>
        </p:spPr>
        <p:txBody>
          <a:bodyPr wrap="none" rtlCol="0">
            <a:spAutoFit/>
          </a:bodyPr>
          <a:lstStyle/>
          <a:p>
            <a:r>
              <a:rPr lang="en-US" b="1" i="1" dirty="0">
                <a:solidFill>
                  <a:schemeClr val="bg1"/>
                </a:solidFill>
              </a:rPr>
              <a:t>Confirmed</a:t>
            </a:r>
            <a:r>
              <a:rPr lang="en-US" dirty="0">
                <a:solidFill>
                  <a:schemeClr val="bg1"/>
                </a:solidFill>
              </a:rPr>
              <a:t> COLUMN OUTLIERS:</a:t>
            </a:r>
          </a:p>
        </p:txBody>
      </p:sp>
      <p:sp>
        <p:nvSpPr>
          <p:cNvPr id="7" name="TextBox 6"/>
          <p:cNvSpPr txBox="1"/>
          <p:nvPr/>
        </p:nvSpPr>
        <p:spPr>
          <a:xfrm>
            <a:off x="4572000" y="1009037"/>
            <a:ext cx="4136069" cy="307777"/>
          </a:xfrm>
          <a:prstGeom prst="rect">
            <a:avLst/>
          </a:prstGeom>
          <a:noFill/>
        </p:spPr>
        <p:txBody>
          <a:bodyPr wrap="none" rtlCol="0">
            <a:spAutoFit/>
          </a:bodyPr>
          <a:lstStyle/>
          <a:p>
            <a:r>
              <a:rPr lang="en-US" dirty="0">
                <a:solidFill>
                  <a:schemeClr val="bg1"/>
                </a:solidFill>
              </a:rPr>
              <a:t> </a:t>
            </a:r>
            <a:r>
              <a:rPr lang="en-US" b="1" i="1" dirty="0" err="1">
                <a:solidFill>
                  <a:schemeClr val="bg1"/>
                </a:solidFill>
              </a:rPr>
              <a:t>ConfrmedIndianNational</a:t>
            </a:r>
            <a:r>
              <a:rPr lang="en-US" dirty="0">
                <a:solidFill>
                  <a:schemeClr val="bg1"/>
                </a:solidFill>
              </a:rPr>
              <a:t> COLUMN OUTLIERS:</a:t>
            </a:r>
          </a:p>
        </p:txBody>
      </p:sp>
      <p:pic>
        <p:nvPicPr>
          <p:cNvPr id="3" name="Picture 2"/>
          <p:cNvPicPr>
            <a:picLocks noChangeAspect="1"/>
          </p:cNvPicPr>
          <p:nvPr/>
        </p:nvPicPr>
        <p:blipFill rotWithShape="1">
          <a:blip r:embed="rId4"/>
          <a:srcRect r="2978"/>
          <a:stretch>
            <a:fillRect/>
          </a:stretch>
        </p:blipFill>
        <p:spPr>
          <a:xfrm>
            <a:off x="355306" y="1356886"/>
            <a:ext cx="3254212" cy="2910802"/>
          </a:xfrm>
          <a:prstGeom prst="rect">
            <a:avLst/>
          </a:prstGeom>
        </p:spPr>
      </p:pic>
      <p:pic>
        <p:nvPicPr>
          <p:cNvPr id="10" name="Picture 9"/>
          <p:cNvPicPr>
            <a:picLocks noChangeAspect="1"/>
          </p:cNvPicPr>
          <p:nvPr/>
        </p:nvPicPr>
        <p:blipFill>
          <a:blip r:embed="rId5"/>
          <a:stretch>
            <a:fillRect/>
          </a:stretch>
        </p:blipFill>
        <p:spPr>
          <a:xfrm>
            <a:off x="4709816" y="1371038"/>
            <a:ext cx="4257417" cy="501300"/>
          </a:xfrm>
          <a:prstGeom prst="rect">
            <a:avLst/>
          </a:prstGeom>
        </p:spPr>
      </p:pic>
      <p:sp>
        <p:nvSpPr>
          <p:cNvPr id="12" name="TextBox 11"/>
          <p:cNvSpPr txBox="1"/>
          <p:nvPr/>
        </p:nvSpPr>
        <p:spPr>
          <a:xfrm>
            <a:off x="4572000" y="2070106"/>
            <a:ext cx="5279230" cy="307777"/>
          </a:xfrm>
          <a:prstGeom prst="rect">
            <a:avLst/>
          </a:prstGeom>
          <a:noFill/>
        </p:spPr>
        <p:txBody>
          <a:bodyPr wrap="square">
            <a:spAutoFit/>
          </a:bodyPr>
          <a:lstStyle/>
          <a:p>
            <a:r>
              <a:rPr lang="en-US" b="1" i="1" dirty="0" err="1">
                <a:solidFill>
                  <a:schemeClr val="bg1"/>
                </a:solidFill>
              </a:rPr>
              <a:t>ConfrmedForeignNational</a:t>
            </a:r>
            <a:r>
              <a:rPr lang="en-US" dirty="0">
                <a:solidFill>
                  <a:schemeClr val="bg1"/>
                </a:solidFill>
              </a:rPr>
              <a:t> COLUMN OUTLIERS:</a:t>
            </a:r>
            <a:endParaRPr lang="en-US" dirty="0"/>
          </a:p>
        </p:txBody>
      </p:sp>
      <p:pic>
        <p:nvPicPr>
          <p:cNvPr id="14" name="Picture 13"/>
          <p:cNvPicPr>
            <a:picLocks noChangeAspect="1"/>
          </p:cNvPicPr>
          <p:nvPr/>
        </p:nvPicPr>
        <p:blipFill>
          <a:blip r:embed="rId6"/>
          <a:stretch>
            <a:fillRect/>
          </a:stretch>
        </p:blipFill>
        <p:spPr>
          <a:xfrm>
            <a:off x="4709815" y="2590099"/>
            <a:ext cx="4257417" cy="484461"/>
          </a:xfrm>
          <a:prstGeom prst="rect">
            <a:avLst/>
          </a:prstGeom>
        </p:spPr>
      </p:pic>
      <p:grpSp>
        <p:nvGrpSpPr>
          <p:cNvPr id="15" name="Google Shape;2777;p36"/>
          <p:cNvGrpSpPr/>
          <p:nvPr/>
        </p:nvGrpSpPr>
        <p:grpSpPr>
          <a:xfrm rot="10800000">
            <a:off x="7623839" y="3769378"/>
            <a:ext cx="883262" cy="242091"/>
            <a:chOff x="2300350" y="2601250"/>
            <a:chExt cx="2275275" cy="623625"/>
          </a:xfrm>
        </p:grpSpPr>
        <p:sp>
          <p:nvSpPr>
            <p:cNvPr id="16"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grpSp>
        <p:nvGrpSpPr>
          <p:cNvPr id="2826" name="Google Shape;2826;p37"/>
          <p:cNvGrpSpPr/>
          <p:nvPr/>
        </p:nvGrpSpPr>
        <p:grpSpPr>
          <a:xfrm flipH="1">
            <a:off x="4130364" y="3694591"/>
            <a:ext cx="883262" cy="242091"/>
            <a:chOff x="2300350" y="2601250"/>
            <a:chExt cx="2275275" cy="623625"/>
          </a:xfrm>
        </p:grpSpPr>
        <p:sp>
          <p:nvSpPr>
            <p:cNvPr id="2827" name="Google Shape;2827;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37"/>
          <p:cNvGrpSpPr/>
          <p:nvPr/>
        </p:nvGrpSpPr>
        <p:grpSpPr>
          <a:xfrm>
            <a:off x="1632103" y="4389467"/>
            <a:ext cx="1105976" cy="133969"/>
            <a:chOff x="8183182" y="663852"/>
            <a:chExt cx="1475028" cy="178673"/>
          </a:xfrm>
        </p:grpSpPr>
        <p:grpSp>
          <p:nvGrpSpPr>
            <p:cNvPr id="2856" name="Google Shape;2856;p37"/>
            <p:cNvGrpSpPr/>
            <p:nvPr/>
          </p:nvGrpSpPr>
          <p:grpSpPr>
            <a:xfrm>
              <a:off x="8183182" y="774425"/>
              <a:ext cx="1178025" cy="68100"/>
              <a:chOff x="2024450" y="204150"/>
              <a:chExt cx="1178025" cy="68100"/>
            </a:xfrm>
          </p:grpSpPr>
          <p:sp>
            <p:nvSpPr>
              <p:cNvPr id="2857" name="Google Shape;2857;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7"/>
            <p:cNvGrpSpPr/>
            <p:nvPr/>
          </p:nvGrpSpPr>
          <p:grpSpPr>
            <a:xfrm>
              <a:off x="8480185" y="663852"/>
              <a:ext cx="1178025" cy="68100"/>
              <a:chOff x="2024450" y="204150"/>
              <a:chExt cx="1178025" cy="68100"/>
            </a:xfrm>
          </p:grpSpPr>
          <p:sp>
            <p:nvSpPr>
              <p:cNvPr id="2868" name="Google Shape;2868;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Google Shape;2774;p36"/>
          <p:cNvPicPr preferRelativeResize="0"/>
          <p:nvPr/>
        </p:nvPicPr>
        <p:blipFill rotWithShape="1">
          <a:blip r:embed="rId3"/>
          <a:srcRect l="15592" r="15598"/>
          <a:stretch>
            <a:fillRect/>
          </a:stretch>
        </p:blipFill>
        <p:spPr>
          <a:xfrm>
            <a:off x="3089969" y="1378097"/>
            <a:ext cx="2727600" cy="2730300"/>
          </a:xfrm>
          <a:prstGeom prst="ellipse">
            <a:avLst/>
          </a:prstGeom>
          <a:noFill/>
          <a:ln>
            <a:noFill/>
          </a:ln>
          <a:effectLst>
            <a:outerShdw blurRad="657225" algn="bl" rotWithShape="0">
              <a:schemeClr val="accent2">
                <a:alpha val="40000"/>
              </a:schemeClr>
            </a:outerShdw>
          </a:effectLst>
        </p:spPr>
      </p:pic>
      <p:pic>
        <p:nvPicPr>
          <p:cNvPr id="6" name="Picture 5"/>
          <p:cNvPicPr>
            <a:picLocks noChangeAspect="1"/>
          </p:cNvPicPr>
          <p:nvPr/>
        </p:nvPicPr>
        <p:blipFill>
          <a:blip r:embed="rId4"/>
          <a:stretch>
            <a:fillRect/>
          </a:stretch>
        </p:blipFill>
        <p:spPr>
          <a:xfrm>
            <a:off x="783956" y="805459"/>
            <a:ext cx="3117430" cy="2277706"/>
          </a:xfrm>
          <a:prstGeom prst="rect">
            <a:avLst/>
          </a:prstGeom>
        </p:spPr>
      </p:pic>
      <p:pic>
        <p:nvPicPr>
          <p:cNvPr id="7" name="Picture 6"/>
          <p:cNvPicPr>
            <a:picLocks noChangeAspect="1"/>
          </p:cNvPicPr>
          <p:nvPr/>
        </p:nvPicPr>
        <p:blipFill rotWithShape="1">
          <a:blip r:embed="rId5"/>
          <a:srcRect r="8572"/>
          <a:stretch>
            <a:fillRect/>
          </a:stretch>
        </p:blipFill>
        <p:spPr>
          <a:xfrm>
            <a:off x="5568654" y="2622202"/>
            <a:ext cx="3054959" cy="2144778"/>
          </a:xfrm>
          <a:prstGeom prst="rect">
            <a:avLst/>
          </a:prstGeom>
        </p:spPr>
      </p:pic>
      <p:sp>
        <p:nvSpPr>
          <p:cNvPr id="11" name="TextBox 10"/>
          <p:cNvSpPr txBox="1"/>
          <p:nvPr/>
        </p:nvSpPr>
        <p:spPr>
          <a:xfrm>
            <a:off x="3955653" y="945629"/>
            <a:ext cx="4164923" cy="400110"/>
          </a:xfrm>
          <a:prstGeom prst="rect">
            <a:avLst/>
          </a:prstGeom>
          <a:noFill/>
        </p:spPr>
        <p:txBody>
          <a:bodyPr wrap="non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BEFORE REMOVING OUTLIERS</a:t>
            </a:r>
          </a:p>
        </p:txBody>
      </p:sp>
      <p:sp>
        <p:nvSpPr>
          <p:cNvPr id="12" name="TextBox 11"/>
          <p:cNvSpPr txBox="1"/>
          <p:nvPr/>
        </p:nvSpPr>
        <p:spPr>
          <a:xfrm>
            <a:off x="1621580" y="3752016"/>
            <a:ext cx="3595856" cy="369332"/>
          </a:xfrm>
          <a:prstGeom prst="rect">
            <a:avLst/>
          </a:prstGeom>
          <a:noFill/>
        </p:spPr>
        <p:txBody>
          <a:bodyPr wrap="none" rtlCol="0">
            <a:spAutoFit/>
          </a:bodyPr>
          <a:lstStyle/>
          <a:p>
            <a:r>
              <a:rPr lang="en-US" sz="1800" b="1" dirty="0">
                <a:solidFill>
                  <a:schemeClr val="bg1"/>
                </a:solidFill>
                <a:latin typeface="Times New Roman" panose="02020603050405020304" pitchFamily="18" charset="0"/>
                <a:cs typeface="Times New Roman" panose="02020603050405020304" pitchFamily="18" charset="0"/>
              </a:rPr>
              <a:t>AFTER REMOVING OUTLIERS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0" name="TextBox 19"/>
          <p:cNvSpPr txBox="1"/>
          <p:nvPr/>
        </p:nvSpPr>
        <p:spPr>
          <a:xfrm>
            <a:off x="853209" y="503304"/>
            <a:ext cx="5954660" cy="584775"/>
          </a:xfrm>
          <a:prstGeom prst="rect">
            <a:avLst/>
          </a:prstGeom>
          <a:noFill/>
        </p:spPr>
        <p:txBody>
          <a:bodyPr wrap="square">
            <a:spAutoFit/>
          </a:bodyPr>
          <a:lstStyle/>
          <a:p>
            <a:pPr algn="l"/>
            <a:r>
              <a:rPr lang="en-US" sz="3200" dirty="0">
                <a:solidFill>
                  <a:schemeClr val="accent1">
                    <a:lumMod val="60000"/>
                    <a:lumOff val="40000"/>
                  </a:schemeClr>
                </a:solidFill>
                <a:latin typeface="Times New Roman" panose="02020603050405020304" pitchFamily="18" charset="0"/>
                <a:cs typeface="Times New Roman" panose="02020603050405020304" pitchFamily="18" charset="0"/>
              </a:rPr>
              <a:t>                 Missing</a:t>
            </a:r>
            <a:r>
              <a:rPr lang="en-US" sz="3200" dirty="0">
                <a:solidFill>
                  <a:schemeClr val="bg1"/>
                </a:solidFill>
                <a:latin typeface="Times New Roman" panose="02020603050405020304" pitchFamily="18" charset="0"/>
                <a:cs typeface="Times New Roman" panose="02020603050405020304" pitchFamily="18" charset="0"/>
              </a:rPr>
              <a:t> Values</a:t>
            </a:r>
          </a:p>
        </p:txBody>
      </p:sp>
      <p:sp>
        <p:nvSpPr>
          <p:cNvPr id="23" name="TextBox 22"/>
          <p:cNvSpPr txBox="1"/>
          <p:nvPr/>
        </p:nvSpPr>
        <p:spPr>
          <a:xfrm>
            <a:off x="486696" y="1176264"/>
            <a:ext cx="4549879" cy="2192908"/>
          </a:xfrm>
          <a:prstGeom prst="rect">
            <a:avLst/>
          </a:prstGeom>
          <a:noFill/>
        </p:spPr>
        <p:txBody>
          <a:bodyPr wrap="square">
            <a:spAutoFit/>
          </a:bodyPr>
          <a:lstStyle/>
          <a:p>
            <a:r>
              <a:rPr lang="en-US" sz="1050" b="1" i="1" dirty="0">
                <a:solidFill>
                  <a:schemeClr val="bg1"/>
                </a:solidFill>
                <a:latin typeface="Times New Roman" panose="02020603050405020304" pitchFamily="18" charset="0"/>
                <a:cs typeface="Times New Roman" panose="02020603050405020304" pitchFamily="18" charset="0"/>
              </a:rPr>
              <a:t>def </a:t>
            </a:r>
            <a:r>
              <a:rPr lang="en-US" sz="1050" b="1" i="1" dirty="0" err="1">
                <a:solidFill>
                  <a:schemeClr val="bg1"/>
                </a:solidFill>
                <a:latin typeface="Times New Roman" panose="02020603050405020304" pitchFamily="18" charset="0"/>
                <a:cs typeface="Times New Roman" panose="02020603050405020304" pitchFamily="18" charset="0"/>
              </a:rPr>
              <a:t>check_data</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Toplevel</a:t>
            </a:r>
            <a:r>
              <a:rPr lang="en-US" sz="1050" b="1" i="1" dirty="0">
                <a:solidFill>
                  <a:schemeClr val="bg1"/>
                </a:solidFill>
                <a:latin typeface="Times New Roman" panose="02020603050405020304" pitchFamily="18" charset="0"/>
                <a:cs typeface="Times New Roman" panose="02020603050405020304" pitchFamily="18" charset="0"/>
              </a:rPr>
              <a:t>(root)  # Create a new top-level window</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new_window.title</a:t>
            </a:r>
            <a:r>
              <a:rPr lang="en-US" sz="1050" b="1" i="1" dirty="0">
                <a:solidFill>
                  <a:schemeClr val="bg1"/>
                </a:solidFill>
                <a:latin typeface="Times New Roman" panose="02020603050405020304" pitchFamily="18" charset="0"/>
                <a:cs typeface="Times New Roman" panose="02020603050405020304" pitchFamily="18" charset="0"/>
              </a:rPr>
              <a:t>("Check Data")</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Display missing values</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missing_values_label</a:t>
            </a:r>
            <a:r>
              <a:rPr lang="en-US" sz="1050" b="1" i="1" dirty="0">
                <a:solidFill>
                  <a:schemeClr val="bg1"/>
                </a:solidFill>
                <a:latin typeface="Times New Roman" panose="02020603050405020304" pitchFamily="18" charset="0"/>
                <a:cs typeface="Times New Roman" panose="02020603050405020304" pitchFamily="18" charset="0"/>
              </a:rPr>
              <a:t> = Label(</a:t>
            </a:r>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 text="Missing Values:", font=("Arial", 12, "bold"))</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missing_values_label.pack</a:t>
            </a:r>
            <a:r>
              <a:rPr lang="en-US" sz="1050" b="1" i="1" dirty="0">
                <a:solidFill>
                  <a:schemeClr val="bg1"/>
                </a:solidFill>
                <a:latin typeface="Times New Roman" panose="02020603050405020304" pitchFamily="18" charset="0"/>
                <a:cs typeface="Times New Roman" panose="02020603050405020304" pitchFamily="18" charset="0"/>
              </a:rPr>
              <a:t>()</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missing_values_text</a:t>
            </a:r>
            <a:r>
              <a:rPr lang="en-US" sz="1050" b="1" i="1" dirty="0">
                <a:solidFill>
                  <a:schemeClr val="bg1"/>
                </a:solidFill>
                <a:latin typeface="Times New Roman" panose="02020603050405020304" pitchFamily="18" charset="0"/>
                <a:cs typeface="Times New Roman" panose="02020603050405020304" pitchFamily="18" charset="0"/>
              </a:rPr>
              <a:t> = Text(</a:t>
            </a:r>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 height=10, width=50)</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missing_values_text.insert</a:t>
            </a:r>
            <a:r>
              <a:rPr lang="en-US" sz="1050" b="1" i="1" dirty="0">
                <a:solidFill>
                  <a:schemeClr val="bg1"/>
                </a:solidFill>
                <a:latin typeface="Times New Roman" panose="02020603050405020304" pitchFamily="18" charset="0"/>
                <a:cs typeface="Times New Roman" panose="02020603050405020304" pitchFamily="18" charset="0"/>
              </a:rPr>
              <a:t>(END, </a:t>
            </a:r>
            <a:r>
              <a:rPr lang="en-US" sz="1050" b="1" i="1" dirty="0" err="1">
                <a:solidFill>
                  <a:schemeClr val="bg1"/>
                </a:solidFill>
                <a:latin typeface="Times New Roman" panose="02020603050405020304" pitchFamily="18" charset="0"/>
                <a:cs typeface="Times New Roman" panose="02020603050405020304" pitchFamily="18" charset="0"/>
              </a:rPr>
              <a:t>covid_df.isnull</a:t>
            </a:r>
            <a:r>
              <a:rPr lang="en-US" sz="1050" b="1" i="1" dirty="0">
                <a:solidFill>
                  <a:schemeClr val="bg1"/>
                </a:solidFill>
                <a:latin typeface="Times New Roman" panose="02020603050405020304" pitchFamily="18" charset="0"/>
                <a:cs typeface="Times New Roman" panose="02020603050405020304" pitchFamily="18" charset="0"/>
              </a:rPr>
              <a:t>().sum().</a:t>
            </a:r>
            <a:r>
              <a:rPr lang="en-US" sz="1050" b="1" i="1" dirty="0" err="1">
                <a:solidFill>
                  <a:schemeClr val="bg1"/>
                </a:solidFill>
                <a:latin typeface="Times New Roman" panose="02020603050405020304" pitchFamily="18" charset="0"/>
                <a:cs typeface="Times New Roman" panose="02020603050405020304" pitchFamily="18" charset="0"/>
              </a:rPr>
              <a:t>to_string</a:t>
            </a:r>
            <a:r>
              <a:rPr lang="en-US" sz="1050" b="1" i="1" dirty="0">
                <a:solidFill>
                  <a:schemeClr val="bg1"/>
                </a:solidFill>
                <a:latin typeface="Times New Roman" panose="02020603050405020304" pitchFamily="18" charset="0"/>
                <a:cs typeface="Times New Roman" panose="02020603050405020304" pitchFamily="18" charset="0"/>
              </a:rPr>
              <a:t>())  # Convert </a:t>
            </a:r>
            <a:r>
              <a:rPr lang="en-US" sz="1050" b="1" i="1" dirty="0" err="1">
                <a:solidFill>
                  <a:schemeClr val="bg1"/>
                </a:solidFill>
                <a:latin typeface="Times New Roman" panose="02020603050405020304" pitchFamily="18" charset="0"/>
                <a:cs typeface="Times New Roman" panose="02020603050405020304" pitchFamily="18" charset="0"/>
              </a:rPr>
              <a:t>covid_df.isnull</a:t>
            </a:r>
            <a:r>
              <a:rPr lang="en-US" sz="1050" b="1" i="1" dirty="0">
                <a:solidFill>
                  <a:schemeClr val="bg1"/>
                </a:solidFill>
                <a:latin typeface="Times New Roman" panose="02020603050405020304" pitchFamily="18" charset="0"/>
                <a:cs typeface="Times New Roman" panose="02020603050405020304" pitchFamily="18" charset="0"/>
              </a:rPr>
              <a:t>().sum() to string</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missing_values_text.pack</a:t>
            </a:r>
            <a:r>
              <a:rPr lang="en-US" sz="1050" b="1" i="1" dirty="0">
                <a:solidFill>
                  <a:schemeClr val="bg1"/>
                </a:solidFill>
                <a:latin typeface="Times New Roman" panose="02020603050405020304" pitchFamily="18" charset="0"/>
                <a:cs typeface="Times New Roman" panose="02020603050405020304" pitchFamily="18" charset="0"/>
              </a:rPr>
              <a:t>()</a:t>
            </a:r>
          </a:p>
        </p:txBody>
      </p:sp>
      <p:pic>
        <p:nvPicPr>
          <p:cNvPr id="26" name="Picture 25"/>
          <p:cNvPicPr>
            <a:picLocks noChangeAspect="1"/>
          </p:cNvPicPr>
          <p:nvPr/>
        </p:nvPicPr>
        <p:blipFill rotWithShape="1">
          <a:blip r:embed="rId3"/>
          <a:srcRect l="1792"/>
          <a:stretch>
            <a:fillRect/>
          </a:stretch>
        </p:blipFill>
        <p:spPr>
          <a:xfrm>
            <a:off x="4572000" y="2582906"/>
            <a:ext cx="4387383" cy="230995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Google Shape;2774;p36"/>
          <p:cNvPicPr preferRelativeResize="0"/>
          <p:nvPr/>
        </p:nvPicPr>
        <p:blipFill rotWithShape="1">
          <a:blip r:embed="rId2"/>
          <a:srcRect l="15592" r="15598"/>
          <a:stretch>
            <a:fillRect/>
          </a:stretch>
        </p:blipFill>
        <p:spPr>
          <a:xfrm>
            <a:off x="3208200" y="1396789"/>
            <a:ext cx="2727600" cy="2730300"/>
          </a:xfrm>
          <a:prstGeom prst="ellipse">
            <a:avLst/>
          </a:prstGeom>
          <a:noFill/>
          <a:ln>
            <a:noFill/>
          </a:ln>
          <a:effectLst>
            <a:outerShdw blurRad="657225" algn="bl" rotWithShape="0">
              <a:schemeClr val="accent2">
                <a:alpha val="40000"/>
              </a:schemeClr>
            </a:outerShdw>
          </a:effectLst>
        </p:spPr>
      </p:pic>
      <p:sp>
        <p:nvSpPr>
          <p:cNvPr id="125" name="Google Shape;2882;p38"/>
          <p:cNvSpPr/>
          <p:nvPr/>
        </p:nvSpPr>
        <p:spPr>
          <a:xfrm>
            <a:off x="1453350" y="3393677"/>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883;p38"/>
          <p:cNvSpPr txBox="1"/>
          <p:nvPr/>
        </p:nvSpPr>
        <p:spPr>
          <a:xfrm>
            <a:off x="806376" y="3171383"/>
            <a:ext cx="7531248" cy="242725"/>
          </a:xfrm>
          <a:prstGeom prst="rect">
            <a:avLst/>
          </a:prstGeom>
          <a:noFill/>
          <a:ln>
            <a:noFill/>
          </a:ln>
          <a:effectLst>
            <a:outerShdw blurRad="142875" algn="bl" rotWithShape="0">
              <a:schemeClr val="accent2">
                <a:alpha val="38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5200"/>
              <a:buFont typeface="Exo"/>
              <a:buNone/>
              <a:defRPr sz="65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9pPr>
          </a:lstStyle>
          <a:p>
            <a:r>
              <a:rPr lang="en-US" i="1" dirty="0">
                <a:solidFill>
                  <a:schemeClr val="accent2"/>
                </a:solidFill>
                <a:effectLst>
                  <a:outerShdw blurRad="38100" dist="38100" dir="2700000" algn="tl">
                    <a:srgbClr val="000000">
                      <a:alpha val="43137"/>
                    </a:srgbClr>
                  </a:outerShdw>
                </a:effectLst>
              </a:rPr>
              <a:t>STATISTICS</a:t>
            </a:r>
            <a:br>
              <a:rPr lang="en-US" i="1" dirty="0">
                <a:solidFill>
                  <a:schemeClr val="accent2"/>
                </a:solidFill>
                <a:effectLst>
                  <a:outerShdw blurRad="38100" dist="38100" dir="2700000" algn="tl">
                    <a:srgbClr val="000000">
                      <a:alpha val="43137"/>
                    </a:srgbClr>
                  </a:outerShdw>
                </a:effectLst>
              </a:rPr>
            </a:br>
            <a:endParaRPr lang="en-US" i="1" dirty="0">
              <a:solidFill>
                <a:schemeClr val="accent2"/>
              </a:solidFill>
              <a:effectLst>
                <a:outerShdw blurRad="38100" dist="38100" dir="2700000" algn="tl">
                  <a:srgbClr val="000000">
                    <a:alpha val="43137"/>
                  </a:srgbClr>
                </a:outerShdw>
              </a:effectLst>
            </a:endParaRPr>
          </a:p>
        </p:txBody>
      </p:sp>
      <p:sp>
        <p:nvSpPr>
          <p:cNvPr id="127" name="Google Shape;2885;p38"/>
          <p:cNvSpPr txBox="1"/>
          <p:nvPr/>
        </p:nvSpPr>
        <p:spPr>
          <a:xfrm>
            <a:off x="3132450" y="1484973"/>
            <a:ext cx="2879100" cy="92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GB" dirty="0"/>
          </a:p>
        </p:txBody>
      </p:sp>
      <p:grpSp>
        <p:nvGrpSpPr>
          <p:cNvPr id="128" name="Google Shape;2886;p38"/>
          <p:cNvGrpSpPr/>
          <p:nvPr/>
        </p:nvGrpSpPr>
        <p:grpSpPr>
          <a:xfrm rot="-5400000">
            <a:off x="2746096" y="55862"/>
            <a:ext cx="1823016" cy="296643"/>
            <a:chOff x="7857346" y="3902355"/>
            <a:chExt cx="1823016" cy="296643"/>
          </a:xfrm>
        </p:grpSpPr>
        <p:sp>
          <p:nvSpPr>
            <p:cNvPr id="129"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2893;p38"/>
          <p:cNvGrpSpPr/>
          <p:nvPr/>
        </p:nvGrpSpPr>
        <p:grpSpPr>
          <a:xfrm rot="5400000">
            <a:off x="1639375" y="1028400"/>
            <a:ext cx="98902" cy="553090"/>
            <a:chOff x="4898850" y="4820550"/>
            <a:chExt cx="98902" cy="553090"/>
          </a:xfrm>
        </p:grpSpPr>
        <p:sp>
          <p:nvSpPr>
            <p:cNvPr id="136"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2899;p38"/>
          <p:cNvGrpSpPr/>
          <p:nvPr/>
        </p:nvGrpSpPr>
        <p:grpSpPr>
          <a:xfrm>
            <a:off x="1609176" y="4434219"/>
            <a:ext cx="1252897" cy="51000"/>
            <a:chOff x="2915381" y="4104819"/>
            <a:chExt cx="1252897" cy="51000"/>
          </a:xfrm>
        </p:grpSpPr>
        <p:sp>
          <p:nvSpPr>
            <p:cNvPr id="142"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2914;p38"/>
          <p:cNvGrpSpPr/>
          <p:nvPr/>
        </p:nvGrpSpPr>
        <p:grpSpPr>
          <a:xfrm>
            <a:off x="5495767" y="691791"/>
            <a:ext cx="1105976" cy="133969"/>
            <a:chOff x="8183182" y="663852"/>
            <a:chExt cx="1475028" cy="178673"/>
          </a:xfrm>
        </p:grpSpPr>
        <p:grpSp>
          <p:nvGrpSpPr>
            <p:cNvPr id="157" name="Google Shape;2915;p38"/>
            <p:cNvGrpSpPr/>
            <p:nvPr/>
          </p:nvGrpSpPr>
          <p:grpSpPr>
            <a:xfrm>
              <a:off x="8183182" y="774425"/>
              <a:ext cx="1178025" cy="68100"/>
              <a:chOff x="2024450" y="204150"/>
              <a:chExt cx="1178025" cy="68100"/>
            </a:xfrm>
          </p:grpSpPr>
          <p:sp>
            <p:nvSpPr>
              <p:cNvPr id="169"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2926;p38"/>
            <p:cNvGrpSpPr/>
            <p:nvPr/>
          </p:nvGrpSpPr>
          <p:grpSpPr>
            <a:xfrm>
              <a:off x="8480185" y="663852"/>
              <a:ext cx="1178025" cy="68100"/>
              <a:chOff x="2024450" y="204150"/>
              <a:chExt cx="1178025" cy="68100"/>
            </a:xfrm>
          </p:grpSpPr>
          <p:sp>
            <p:nvSpPr>
              <p:cNvPr id="159"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 name="Google Shape;2937;p38"/>
          <p:cNvGrpSpPr/>
          <p:nvPr/>
        </p:nvGrpSpPr>
        <p:grpSpPr>
          <a:xfrm rot="5400000">
            <a:off x="5968600" y="4273462"/>
            <a:ext cx="98902" cy="553090"/>
            <a:chOff x="4898850" y="4820550"/>
            <a:chExt cx="98902" cy="553090"/>
          </a:xfrm>
        </p:grpSpPr>
        <p:sp>
          <p:nvSpPr>
            <p:cNvPr id="180"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TextBox 184"/>
          <p:cNvSpPr txBox="1"/>
          <p:nvPr/>
        </p:nvSpPr>
        <p:spPr>
          <a:xfrm>
            <a:off x="1660176" y="1461563"/>
            <a:ext cx="5640834" cy="923330"/>
          </a:xfrm>
          <a:prstGeom prst="rect">
            <a:avLst/>
          </a:prstGeom>
          <a:noFill/>
        </p:spPr>
        <p:txBody>
          <a:bodyPr wrap="square">
            <a:spAutoFit/>
          </a:bodyPr>
          <a:lstStyle/>
          <a:p>
            <a:pPr algn="ctr"/>
            <a:r>
              <a:rPr lang="en-GB" sz="5400" b="1" dirty="0">
                <a:solidFill>
                  <a:schemeClr val="bg1"/>
                </a:solidFill>
              </a:rPr>
              <a:t>02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6"/>
        <p:cNvGrpSpPr/>
        <p:nvPr/>
      </p:nvGrpSpPr>
      <p:grpSpPr>
        <a:xfrm>
          <a:off x="0" y="0"/>
          <a:ext cx="0" cy="0"/>
          <a:chOff x="0" y="0"/>
          <a:chExt cx="0" cy="0"/>
        </a:xfrm>
      </p:grpSpPr>
      <p:sp>
        <p:nvSpPr>
          <p:cNvPr id="4" name="TextBox 3"/>
          <p:cNvSpPr txBox="1"/>
          <p:nvPr/>
        </p:nvSpPr>
        <p:spPr>
          <a:xfrm>
            <a:off x="431213" y="263426"/>
            <a:ext cx="4923780" cy="4616648"/>
          </a:xfrm>
          <a:prstGeom prst="rect">
            <a:avLst/>
          </a:prstGeom>
          <a:noFill/>
        </p:spPr>
        <p:txBody>
          <a:bodyPr wrap="square">
            <a:spAutoFit/>
          </a:bodyPr>
          <a:lstStyle/>
          <a:p>
            <a:r>
              <a:rPr lang="en-US" sz="1050" b="1" i="1" dirty="0">
                <a:solidFill>
                  <a:srgbClr val="FFFF00"/>
                </a:solidFill>
                <a:latin typeface="Times New Roman" panose="02020603050405020304" pitchFamily="18" charset="0"/>
                <a:cs typeface="Times New Roman" panose="02020603050405020304" pitchFamily="18" charset="0"/>
              </a:rPr>
              <a:t>def </a:t>
            </a:r>
            <a:r>
              <a:rPr lang="en-US" sz="1050" b="1" i="1" dirty="0" err="1">
                <a:solidFill>
                  <a:srgbClr val="FFFF00"/>
                </a:solidFill>
                <a:latin typeface="Times New Roman" panose="02020603050405020304" pitchFamily="18" charset="0"/>
                <a:cs typeface="Times New Roman" panose="02020603050405020304" pitchFamily="18" charset="0"/>
              </a:rPr>
              <a:t>show_statistics</a:t>
            </a:r>
            <a:r>
              <a:rPr lang="en-US" sz="1050" b="1" i="1" dirty="0">
                <a:solidFill>
                  <a:srgbClr val="FFFF00"/>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global </a:t>
            </a:r>
            <a:r>
              <a:rPr lang="en-US" sz="1050" b="1" i="1" dirty="0" err="1">
                <a:solidFill>
                  <a:schemeClr val="bg1"/>
                </a:solidFill>
                <a:latin typeface="Times New Roman" panose="02020603050405020304" pitchFamily="18" charset="0"/>
                <a:cs typeface="Times New Roman" panose="02020603050405020304" pitchFamily="18" charset="0"/>
              </a:rPr>
              <a:t>average_daily_cases</a:t>
            </a:r>
            <a:r>
              <a:rPr lang="en-US" sz="1050" b="1" i="1" dirty="0">
                <a:solidFill>
                  <a:schemeClr val="bg1"/>
                </a:solidFill>
                <a:latin typeface="Times New Roman" panose="02020603050405020304" pitchFamily="18" charset="0"/>
                <a:cs typeface="Times New Roman" panose="02020603050405020304" pitchFamily="18" charset="0"/>
              </a:rPr>
              <a:t>  # Access the global </a:t>
            </a:r>
            <a:r>
              <a:rPr lang="en-US" sz="1050" b="1" i="1" dirty="0" err="1">
                <a:solidFill>
                  <a:schemeClr val="bg1"/>
                </a:solidFill>
                <a:latin typeface="Times New Roman" panose="02020603050405020304" pitchFamily="18" charset="0"/>
                <a:cs typeface="Times New Roman" panose="02020603050405020304" pitchFamily="18" charset="0"/>
              </a:rPr>
              <a:t>average_daily_cases</a:t>
            </a:r>
            <a:r>
              <a:rPr lang="en-US" sz="1050" b="1" i="1" dirty="0">
                <a:solidFill>
                  <a:schemeClr val="bg1"/>
                </a:solidFill>
                <a:latin typeface="Times New Roman" panose="02020603050405020304" pitchFamily="18" charset="0"/>
                <a:cs typeface="Times New Roman" panose="02020603050405020304" pitchFamily="18" charset="0"/>
              </a:rPr>
              <a:t> variable</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Toplevel</a:t>
            </a:r>
            <a:r>
              <a:rPr lang="en-US" sz="1050" b="1" i="1" dirty="0">
                <a:solidFill>
                  <a:schemeClr val="bg1"/>
                </a:solidFill>
                <a:latin typeface="Times New Roman" panose="02020603050405020304" pitchFamily="18" charset="0"/>
                <a:cs typeface="Times New Roman" panose="02020603050405020304" pitchFamily="18" charset="0"/>
              </a:rPr>
              <a:t>(root)  # Create a new top-level window</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new_window.title</a:t>
            </a:r>
            <a:r>
              <a:rPr lang="en-US" sz="1050" b="1" i="1" dirty="0">
                <a:solidFill>
                  <a:schemeClr val="bg1"/>
                </a:solidFill>
                <a:latin typeface="Times New Roman" panose="02020603050405020304" pitchFamily="18" charset="0"/>
                <a:cs typeface="Times New Roman" panose="02020603050405020304" pitchFamily="18" charset="0"/>
              </a:rPr>
              <a:t>("Statistics")</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Calculate active cases</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["Active Cases"] =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["Confirmed"] -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["Cured"] +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["Deaths"])</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Sort the data by date in ascending order</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['Date'] = </a:t>
            </a:r>
            <a:r>
              <a:rPr lang="en-US" sz="1050" b="1" i="1" dirty="0" err="1">
                <a:solidFill>
                  <a:schemeClr val="bg1"/>
                </a:solidFill>
                <a:latin typeface="Times New Roman" panose="02020603050405020304" pitchFamily="18" charset="0"/>
                <a:cs typeface="Times New Roman" panose="02020603050405020304" pitchFamily="18" charset="0"/>
              </a:rPr>
              <a:t>pd.to_datetime</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['Date'])</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covid_df.sort_values</a:t>
            </a:r>
            <a:r>
              <a:rPr lang="en-US" sz="1050" b="1" i="1" dirty="0">
                <a:solidFill>
                  <a:schemeClr val="bg1"/>
                </a:solidFill>
                <a:latin typeface="Times New Roman" panose="02020603050405020304" pitchFamily="18" charset="0"/>
                <a:cs typeface="Times New Roman" panose="02020603050405020304" pitchFamily="18" charset="0"/>
              </a:rPr>
              <a:t>('Date', </a:t>
            </a:r>
            <a:r>
              <a:rPr lang="en-US" sz="1050" b="1" i="1" dirty="0" err="1">
                <a:solidFill>
                  <a:schemeClr val="bg1"/>
                </a:solidFill>
                <a:latin typeface="Times New Roman" panose="02020603050405020304" pitchFamily="18" charset="0"/>
                <a:cs typeface="Times New Roman" panose="02020603050405020304" pitchFamily="18" charset="0"/>
              </a:rPr>
              <a:t>inplace</a:t>
            </a:r>
            <a:r>
              <a:rPr lang="en-US" sz="1050" b="1" i="1" dirty="0">
                <a:solidFill>
                  <a:schemeClr val="bg1"/>
                </a:solidFill>
                <a:latin typeface="Times New Roman" panose="02020603050405020304" pitchFamily="18" charset="0"/>
                <a:cs typeface="Times New Roman" panose="02020603050405020304" pitchFamily="18" charset="0"/>
              </a:rPr>
              <a:t>=True)</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Calculate daily recoveries and deaths</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['Daily Recoveries'] =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['Cured'].diff()</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['Daily Deaths'] =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['Deaths'].diff()</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Calculate average daily cases</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average_daily_cases</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['Confirmed'].sum() / </a:t>
            </a:r>
            <a:r>
              <a:rPr lang="en-US" sz="1050" b="1" i="1" dirty="0" err="1">
                <a:solidFill>
                  <a:schemeClr val="bg1"/>
                </a:solidFill>
                <a:latin typeface="Times New Roman" panose="02020603050405020304" pitchFamily="18" charset="0"/>
                <a:cs typeface="Times New Roman" panose="02020603050405020304" pitchFamily="18" charset="0"/>
              </a:rPr>
              <a:t>len</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Add average daily cases to the dataset</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['Average Daily Cases'] = </a:t>
            </a:r>
            <a:r>
              <a:rPr lang="en-US" sz="1050" b="1" i="1" dirty="0" err="1">
                <a:solidFill>
                  <a:schemeClr val="bg1"/>
                </a:solidFill>
                <a:latin typeface="Times New Roman" panose="02020603050405020304" pitchFamily="18" charset="0"/>
                <a:cs typeface="Times New Roman" panose="02020603050405020304" pitchFamily="18" charset="0"/>
              </a:rPr>
              <a:t>average_daily_cases</a:t>
            </a:r>
            <a:endParaRPr lang="en-US" sz="1050" b="1" i="1" dirty="0">
              <a:solidFill>
                <a:schemeClr val="bg1"/>
              </a:solidFill>
              <a:latin typeface="Times New Roman" panose="02020603050405020304" pitchFamily="18" charset="0"/>
              <a:cs typeface="Times New Roman" panose="02020603050405020304" pitchFamily="18" charset="0"/>
            </a:endParaRP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rgbClr val="FF0000"/>
                </a:solidFill>
                <a:latin typeface="Times New Roman" panose="02020603050405020304" pitchFamily="18" charset="0"/>
                <a:cs typeface="Times New Roman" panose="02020603050405020304" pitchFamily="18" charset="0"/>
              </a:rPr>
              <a:t>    </a:t>
            </a:r>
            <a:r>
              <a:rPr lang="en-US" sz="1050" b="1" i="1" dirty="0">
                <a:solidFill>
                  <a:srgbClr val="FFFF00"/>
                </a:solidFill>
                <a:latin typeface="Times New Roman" panose="02020603050405020304" pitchFamily="18" charset="0"/>
                <a:cs typeface="Times New Roman" panose="02020603050405020304" pitchFamily="18" charset="0"/>
              </a:rPr>
              <a:t># Drop unnecessary columns</a:t>
            </a:r>
          </a:p>
          <a:p>
            <a:r>
              <a:rPr lang="en-US" sz="1050" b="1" i="1" dirty="0">
                <a:solidFill>
                  <a:srgbClr val="FFFF00"/>
                </a:solidFill>
                <a:latin typeface="Times New Roman" panose="02020603050405020304" pitchFamily="18" charset="0"/>
                <a:cs typeface="Times New Roman" panose="02020603050405020304" pitchFamily="18" charset="0"/>
              </a:rPr>
              <a:t>    </a:t>
            </a:r>
            <a:r>
              <a:rPr lang="en-US" sz="1050" b="1" i="1" dirty="0" err="1">
                <a:solidFill>
                  <a:srgbClr val="FFFF00"/>
                </a:solidFill>
                <a:latin typeface="Times New Roman" panose="02020603050405020304" pitchFamily="18" charset="0"/>
                <a:cs typeface="Times New Roman" panose="02020603050405020304" pitchFamily="18" charset="0"/>
              </a:rPr>
              <a:t>covid_df_dropped</a:t>
            </a:r>
            <a:r>
              <a:rPr lang="en-US" sz="1050" b="1" i="1" dirty="0">
                <a:solidFill>
                  <a:srgbClr val="FFFF00"/>
                </a:solidFill>
                <a:latin typeface="Times New Roman" panose="02020603050405020304" pitchFamily="18" charset="0"/>
                <a:cs typeface="Times New Roman" panose="02020603050405020304" pitchFamily="18" charset="0"/>
              </a:rPr>
              <a:t> = </a:t>
            </a:r>
            <a:r>
              <a:rPr lang="en-US" sz="1050" b="1" i="1" dirty="0" err="1">
                <a:solidFill>
                  <a:srgbClr val="FFFF00"/>
                </a:solidFill>
                <a:latin typeface="Times New Roman" panose="02020603050405020304" pitchFamily="18" charset="0"/>
                <a:cs typeface="Times New Roman" panose="02020603050405020304" pitchFamily="18" charset="0"/>
              </a:rPr>
              <a:t>covid_df.drop</a:t>
            </a:r>
            <a:r>
              <a:rPr lang="en-US" sz="1050" b="1" i="1" dirty="0">
                <a:solidFill>
                  <a:srgbClr val="FFFF00"/>
                </a:solidFill>
                <a:latin typeface="Times New Roman" panose="02020603050405020304" pitchFamily="18" charset="0"/>
                <a:cs typeface="Times New Roman" panose="02020603050405020304" pitchFamily="18" charset="0"/>
              </a:rPr>
              <a:t>(["Sno", "Time", "</a:t>
            </a:r>
            <a:r>
              <a:rPr lang="en-US" sz="1050" b="1" i="1" dirty="0" err="1">
                <a:solidFill>
                  <a:srgbClr val="FFFF00"/>
                </a:solidFill>
                <a:latin typeface="Times New Roman" panose="02020603050405020304" pitchFamily="18" charset="0"/>
                <a:cs typeface="Times New Roman" panose="02020603050405020304" pitchFamily="18" charset="0"/>
              </a:rPr>
              <a:t>ConfirmedIndianNational</a:t>
            </a:r>
            <a:r>
              <a:rPr lang="en-US" sz="1050" b="1" i="1" dirty="0">
                <a:solidFill>
                  <a:srgbClr val="FFFF00"/>
                </a:solidFill>
                <a:latin typeface="Times New Roman" panose="02020603050405020304" pitchFamily="18" charset="0"/>
                <a:cs typeface="Times New Roman" panose="02020603050405020304" pitchFamily="18" charset="0"/>
              </a:rPr>
              <a:t>", "</a:t>
            </a:r>
            <a:r>
              <a:rPr lang="en-US" sz="1050" b="1" i="1" dirty="0" err="1">
                <a:solidFill>
                  <a:srgbClr val="FFFF00"/>
                </a:solidFill>
                <a:latin typeface="Times New Roman" panose="02020603050405020304" pitchFamily="18" charset="0"/>
                <a:cs typeface="Times New Roman" panose="02020603050405020304" pitchFamily="18" charset="0"/>
              </a:rPr>
              <a:t>ConfirmedForeignNational</a:t>
            </a:r>
            <a:r>
              <a:rPr lang="en-US" sz="1050" b="1" i="1" dirty="0">
                <a:solidFill>
                  <a:srgbClr val="FFFF00"/>
                </a:solidFill>
                <a:latin typeface="Times New Roman" panose="02020603050405020304" pitchFamily="18" charset="0"/>
                <a:cs typeface="Times New Roman" panose="02020603050405020304" pitchFamily="18" charset="0"/>
              </a:rPr>
              <a:t>"], axis=1)</a:t>
            </a:r>
          </a:p>
          <a:p>
            <a:r>
              <a:rPr lang="en-US" sz="1050" b="1" i="1" dirty="0">
                <a:solidFill>
                  <a:schemeClr val="bg1"/>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5205101" y="192054"/>
            <a:ext cx="3938899" cy="4616648"/>
          </a:xfrm>
          <a:prstGeom prst="rect">
            <a:avLst/>
          </a:prstGeom>
          <a:noFill/>
        </p:spPr>
        <p:txBody>
          <a:bodyPr wrap="none" rtlCol="0">
            <a:spAutoFit/>
          </a:bodyPr>
          <a:lstStyle/>
          <a:p>
            <a:r>
              <a:rPr lang="en-US" sz="1050" b="1" i="1" dirty="0">
                <a:solidFill>
                  <a:schemeClr val="bg1"/>
                </a:solidFill>
                <a:latin typeface="Times New Roman" panose="02020603050405020304" pitchFamily="18" charset="0"/>
                <a:cs typeface="Times New Roman" panose="02020603050405020304" pitchFamily="18" charset="0"/>
              </a:rPr>
              <a:t># Create a </a:t>
            </a:r>
            <a:r>
              <a:rPr lang="en-US" sz="1050" b="1" i="1" dirty="0" err="1">
                <a:solidFill>
                  <a:schemeClr val="bg1"/>
                </a:solidFill>
                <a:latin typeface="Times New Roman" panose="02020603050405020304" pitchFamily="18" charset="0"/>
                <a:cs typeface="Times New Roman" panose="02020603050405020304" pitchFamily="18" charset="0"/>
              </a:rPr>
              <a:t>Treeview</a:t>
            </a:r>
            <a:r>
              <a:rPr lang="en-US" sz="1050" b="1" i="1" dirty="0">
                <a:solidFill>
                  <a:schemeClr val="bg1"/>
                </a:solidFill>
                <a:latin typeface="Times New Roman" panose="02020603050405020304" pitchFamily="18" charset="0"/>
                <a:cs typeface="Times New Roman" panose="02020603050405020304" pitchFamily="18" charset="0"/>
              </a:rPr>
              <a:t> widget to display the data</a:t>
            </a:r>
          </a:p>
          <a:p>
            <a:r>
              <a:rPr lang="en-US" sz="1050" b="1" i="1" dirty="0">
                <a:solidFill>
                  <a:schemeClr val="bg1"/>
                </a:solidFill>
                <a:latin typeface="Times New Roman" panose="02020603050405020304" pitchFamily="18" charset="0"/>
                <a:cs typeface="Times New Roman" panose="02020603050405020304" pitchFamily="18" charset="0"/>
              </a:rPr>
              <a:t>    tree = </a:t>
            </a:r>
            <a:r>
              <a:rPr lang="en-US" sz="1050" b="1" i="1" dirty="0" err="1">
                <a:solidFill>
                  <a:schemeClr val="bg1"/>
                </a:solidFill>
                <a:latin typeface="Times New Roman" panose="02020603050405020304" pitchFamily="18" charset="0"/>
                <a:cs typeface="Times New Roman" panose="02020603050405020304" pitchFamily="18" charset="0"/>
              </a:rPr>
              <a:t>ttk.Treeview</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tree["columns"] = tuple(</a:t>
            </a:r>
            <a:r>
              <a:rPr lang="en-US" sz="1050" b="1" i="1" dirty="0" err="1">
                <a:solidFill>
                  <a:schemeClr val="bg1"/>
                </a:solidFill>
                <a:latin typeface="Times New Roman" panose="02020603050405020304" pitchFamily="18" charset="0"/>
                <a:cs typeface="Times New Roman" panose="02020603050405020304" pitchFamily="18" charset="0"/>
              </a:rPr>
              <a:t>covid_df_dropped.columns</a:t>
            </a:r>
            <a:r>
              <a:rPr lang="en-US" sz="1050" b="1" i="1" dirty="0">
                <a:solidFill>
                  <a:schemeClr val="bg1"/>
                </a:solidFill>
                <a:latin typeface="Times New Roman" panose="02020603050405020304" pitchFamily="18" charset="0"/>
                <a:cs typeface="Times New Roman" panose="02020603050405020304" pitchFamily="18" charset="0"/>
              </a:rPr>
              <a:t>)</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Configure style for </a:t>
            </a:r>
            <a:r>
              <a:rPr lang="en-US" sz="1050" b="1" i="1" dirty="0" err="1">
                <a:solidFill>
                  <a:schemeClr val="bg1"/>
                </a:solidFill>
                <a:latin typeface="Times New Roman" panose="02020603050405020304" pitchFamily="18" charset="0"/>
                <a:cs typeface="Times New Roman" panose="02020603050405020304" pitchFamily="18" charset="0"/>
              </a:rPr>
              <a:t>Treeview</a:t>
            </a:r>
            <a:r>
              <a:rPr lang="en-US" sz="1050" b="1" i="1" dirty="0">
                <a:solidFill>
                  <a:schemeClr val="bg1"/>
                </a:solidFill>
                <a:latin typeface="Times New Roman" panose="02020603050405020304" pitchFamily="18" charset="0"/>
                <a:cs typeface="Times New Roman" panose="02020603050405020304" pitchFamily="18" charset="0"/>
              </a:rPr>
              <a:t> widget</a:t>
            </a:r>
          </a:p>
          <a:p>
            <a:r>
              <a:rPr lang="en-US" sz="1050" b="1" i="1" dirty="0">
                <a:solidFill>
                  <a:schemeClr val="bg1"/>
                </a:solidFill>
                <a:latin typeface="Times New Roman" panose="02020603050405020304" pitchFamily="18" charset="0"/>
                <a:cs typeface="Times New Roman" panose="02020603050405020304" pitchFamily="18" charset="0"/>
              </a:rPr>
              <a:t>    style = </a:t>
            </a:r>
            <a:r>
              <a:rPr lang="en-US" sz="1050" b="1" i="1" dirty="0" err="1">
                <a:solidFill>
                  <a:schemeClr val="bg1"/>
                </a:solidFill>
                <a:latin typeface="Times New Roman" panose="02020603050405020304" pitchFamily="18" charset="0"/>
                <a:cs typeface="Times New Roman" panose="02020603050405020304" pitchFamily="18" charset="0"/>
              </a:rPr>
              <a:t>ttk.Style</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style.configure</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Treeview</a:t>
            </a:r>
            <a:r>
              <a:rPr lang="en-US" sz="1050" b="1" i="1" dirty="0">
                <a:solidFill>
                  <a:schemeClr val="bg1"/>
                </a:solidFill>
                <a:latin typeface="Times New Roman" panose="02020603050405020304" pitchFamily="18" charset="0"/>
                <a:cs typeface="Times New Roman" panose="02020603050405020304" pitchFamily="18" charset="0"/>
              </a:rPr>
              <a:t>", font=("Arial", 12), </a:t>
            </a:r>
            <a:r>
              <a:rPr lang="en-US" sz="1050" b="1" i="1" dirty="0" err="1">
                <a:solidFill>
                  <a:schemeClr val="bg1"/>
                </a:solidFill>
                <a:latin typeface="Times New Roman" panose="02020603050405020304" pitchFamily="18" charset="0"/>
                <a:cs typeface="Times New Roman" panose="02020603050405020304" pitchFamily="18" charset="0"/>
              </a:rPr>
              <a:t>rowheight</a:t>
            </a:r>
            <a:r>
              <a:rPr lang="en-US" sz="1050" b="1" i="1" dirty="0">
                <a:solidFill>
                  <a:schemeClr val="bg1"/>
                </a:solidFill>
                <a:latin typeface="Times New Roman" panose="02020603050405020304" pitchFamily="18" charset="0"/>
                <a:cs typeface="Times New Roman" panose="02020603050405020304" pitchFamily="18" charset="0"/>
              </a:rPr>
              <a:t>=30)</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Configure style for heading</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style.configure</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Treeview.Heading</a:t>
            </a:r>
            <a:r>
              <a:rPr lang="en-US" sz="1050" b="1" i="1" dirty="0">
                <a:solidFill>
                  <a:schemeClr val="bg1"/>
                </a:solidFill>
                <a:latin typeface="Times New Roman" panose="02020603050405020304" pitchFamily="18" charset="0"/>
                <a:cs typeface="Times New Roman" panose="02020603050405020304" pitchFamily="18" charset="0"/>
              </a:rPr>
              <a:t>", font=("Arial", 12, "bold"))</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Add columns to the </a:t>
            </a:r>
            <a:r>
              <a:rPr lang="en-US" sz="1050" b="1" i="1" dirty="0" err="1">
                <a:solidFill>
                  <a:schemeClr val="bg1"/>
                </a:solidFill>
                <a:latin typeface="Times New Roman" panose="02020603050405020304" pitchFamily="18" charset="0"/>
                <a:cs typeface="Times New Roman" panose="02020603050405020304" pitchFamily="18" charset="0"/>
              </a:rPr>
              <a:t>Treeview</a:t>
            </a:r>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for column in </a:t>
            </a:r>
            <a:r>
              <a:rPr lang="en-US" sz="1050" b="1" i="1" dirty="0" err="1">
                <a:solidFill>
                  <a:schemeClr val="bg1"/>
                </a:solidFill>
                <a:latin typeface="Times New Roman" panose="02020603050405020304" pitchFamily="18" charset="0"/>
                <a:cs typeface="Times New Roman" panose="02020603050405020304" pitchFamily="18" charset="0"/>
              </a:rPr>
              <a:t>covid_df_dropped.columns</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tree.heading</a:t>
            </a:r>
            <a:r>
              <a:rPr lang="en-US" sz="1050" b="1" i="1" dirty="0">
                <a:solidFill>
                  <a:schemeClr val="bg1"/>
                </a:solidFill>
                <a:latin typeface="Times New Roman" panose="02020603050405020304" pitchFamily="18" charset="0"/>
                <a:cs typeface="Times New Roman" panose="02020603050405020304" pitchFamily="18" charset="0"/>
              </a:rPr>
              <a:t>(column, text=column)</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tree.column</a:t>
            </a:r>
            <a:r>
              <a:rPr lang="en-US" sz="1050" b="1" i="1" dirty="0">
                <a:solidFill>
                  <a:schemeClr val="bg1"/>
                </a:solidFill>
                <a:latin typeface="Times New Roman" panose="02020603050405020304" pitchFamily="18" charset="0"/>
                <a:cs typeface="Times New Roman" panose="02020603050405020304" pitchFamily="18" charset="0"/>
              </a:rPr>
              <a:t>(column, width=100)</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Insert data into the </a:t>
            </a:r>
            <a:r>
              <a:rPr lang="en-US" sz="1050" b="1" i="1" dirty="0" err="1">
                <a:solidFill>
                  <a:schemeClr val="bg1"/>
                </a:solidFill>
                <a:latin typeface="Times New Roman" panose="02020603050405020304" pitchFamily="18" charset="0"/>
                <a:cs typeface="Times New Roman" panose="02020603050405020304" pitchFamily="18" charset="0"/>
              </a:rPr>
              <a:t>Treeview</a:t>
            </a:r>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for index, row in </a:t>
            </a:r>
            <a:r>
              <a:rPr lang="en-US" sz="1050" b="1" i="1" dirty="0" err="1">
                <a:solidFill>
                  <a:schemeClr val="bg1"/>
                </a:solidFill>
                <a:latin typeface="Times New Roman" panose="02020603050405020304" pitchFamily="18" charset="0"/>
                <a:cs typeface="Times New Roman" panose="02020603050405020304" pitchFamily="18" charset="0"/>
              </a:rPr>
              <a:t>covid_df_dropped.iterrows</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tree.insert</a:t>
            </a:r>
            <a:r>
              <a:rPr lang="en-US" sz="1050" b="1" i="1" dirty="0">
                <a:solidFill>
                  <a:schemeClr val="bg1"/>
                </a:solidFill>
                <a:latin typeface="Times New Roman" panose="02020603050405020304" pitchFamily="18" charset="0"/>
                <a:cs typeface="Times New Roman" panose="02020603050405020304" pitchFamily="18" charset="0"/>
              </a:rPr>
              <a:t>("", "end", text=index, values=tuple(row))</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Create scrollbar</a:t>
            </a:r>
          </a:p>
          <a:p>
            <a:r>
              <a:rPr lang="en-US" sz="1050" b="1" i="1" dirty="0">
                <a:solidFill>
                  <a:schemeClr val="bg1"/>
                </a:solidFill>
                <a:latin typeface="Times New Roman" panose="02020603050405020304" pitchFamily="18" charset="0"/>
                <a:cs typeface="Times New Roman" panose="02020603050405020304" pitchFamily="18" charset="0"/>
              </a:rPr>
              <a:t>    scrollbar = </a:t>
            </a:r>
            <a:r>
              <a:rPr lang="en-US" sz="1050" b="1" i="1" dirty="0" err="1">
                <a:solidFill>
                  <a:schemeClr val="bg1"/>
                </a:solidFill>
                <a:latin typeface="Times New Roman" panose="02020603050405020304" pitchFamily="18" charset="0"/>
                <a:cs typeface="Times New Roman" panose="02020603050405020304" pitchFamily="18" charset="0"/>
              </a:rPr>
              <a:t>ttk.Scrollbar</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 orient="vertical",</a:t>
            </a:r>
          </a:p>
          <a:p>
            <a:r>
              <a:rPr lang="en-US" sz="1050" b="1" i="1" dirty="0">
                <a:solidFill>
                  <a:schemeClr val="bg1"/>
                </a:solidFill>
                <a:latin typeface="Times New Roman" panose="02020603050405020304" pitchFamily="18" charset="0"/>
                <a:cs typeface="Times New Roman" panose="02020603050405020304" pitchFamily="18" charset="0"/>
              </a:rPr>
              <a:t>     command=</a:t>
            </a:r>
            <a:r>
              <a:rPr lang="en-US" sz="1050" b="1" i="1" dirty="0" err="1">
                <a:solidFill>
                  <a:schemeClr val="bg1"/>
                </a:solidFill>
                <a:latin typeface="Times New Roman" panose="02020603050405020304" pitchFamily="18" charset="0"/>
                <a:cs typeface="Times New Roman" panose="02020603050405020304" pitchFamily="18" charset="0"/>
              </a:rPr>
              <a:t>tree.yview</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tree.configure</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yscroll</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scrollbar.set</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a:t>
            </a:r>
          </a:p>
          <a:p>
            <a:r>
              <a:rPr lang="en-US" sz="1050" b="1" i="1" dirty="0">
                <a:solidFill>
                  <a:schemeClr val="bg1"/>
                </a:solidFill>
                <a:latin typeface="Times New Roman" panose="02020603050405020304" pitchFamily="18" charset="0"/>
                <a:cs typeface="Times New Roman" panose="02020603050405020304" pitchFamily="18" charset="0"/>
              </a:rPr>
              <a:t>    # Pack the </a:t>
            </a:r>
            <a:r>
              <a:rPr lang="en-US" sz="1050" b="1" i="1" dirty="0" err="1">
                <a:solidFill>
                  <a:schemeClr val="bg1"/>
                </a:solidFill>
                <a:latin typeface="Times New Roman" panose="02020603050405020304" pitchFamily="18" charset="0"/>
                <a:cs typeface="Times New Roman" panose="02020603050405020304" pitchFamily="18" charset="0"/>
              </a:rPr>
              <a:t>Treeview</a:t>
            </a:r>
            <a:r>
              <a:rPr lang="en-US" sz="1050" b="1" i="1" dirty="0">
                <a:solidFill>
                  <a:schemeClr val="bg1"/>
                </a:solidFill>
                <a:latin typeface="Times New Roman" panose="02020603050405020304" pitchFamily="18" charset="0"/>
                <a:cs typeface="Times New Roman" panose="02020603050405020304" pitchFamily="18" charset="0"/>
              </a:rPr>
              <a:t> and scrollbar</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tree.pack</a:t>
            </a:r>
            <a:r>
              <a:rPr lang="en-US" sz="1050" b="1" i="1" dirty="0">
                <a:solidFill>
                  <a:schemeClr val="bg1"/>
                </a:solidFill>
                <a:latin typeface="Times New Roman" panose="02020603050405020304" pitchFamily="18" charset="0"/>
                <a:cs typeface="Times New Roman" panose="02020603050405020304" pitchFamily="18" charset="0"/>
              </a:rPr>
              <a:t>(side="left", fill="both", expand=True)</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scrollbar.pack</a:t>
            </a:r>
            <a:r>
              <a:rPr lang="en-US" sz="1050" b="1" i="1" dirty="0">
                <a:solidFill>
                  <a:schemeClr val="bg1"/>
                </a:solidFill>
                <a:latin typeface="Times New Roman" panose="02020603050405020304" pitchFamily="18" charset="0"/>
                <a:cs typeface="Times New Roman" panose="02020603050405020304" pitchFamily="18" charset="0"/>
              </a:rPr>
              <a:t>(side="right", fill="y")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09319" y="1112587"/>
            <a:ext cx="5718686" cy="738664"/>
          </a:xfrm>
          <a:prstGeom prst="rect">
            <a:avLst/>
          </a:prstGeom>
          <a:noFill/>
        </p:spPr>
        <p:txBody>
          <a:bodyPr wrap="square">
            <a:spAutoFit/>
          </a:bodyPr>
          <a:lstStyle/>
          <a:p>
            <a:r>
              <a:rPr lang="en-US" sz="1050" b="1" i="1" dirty="0">
                <a:solidFill>
                  <a:schemeClr val="bg1"/>
                </a:solidFill>
                <a:latin typeface="Times New Roman" panose="02020603050405020304" pitchFamily="18" charset="0"/>
                <a:cs typeface="Times New Roman" panose="02020603050405020304" pitchFamily="18" charset="0"/>
              </a:rPr>
              <a:t>The </a:t>
            </a:r>
            <a:r>
              <a:rPr lang="en-US" sz="1050" b="1" i="1" dirty="0" err="1">
                <a:solidFill>
                  <a:schemeClr val="bg1"/>
                </a:solidFill>
                <a:latin typeface="Times New Roman" panose="02020603050405020304" pitchFamily="18" charset="0"/>
                <a:cs typeface="Times New Roman" panose="02020603050405020304" pitchFamily="18" charset="0"/>
              </a:rPr>
              <a:t>show_statistics</a:t>
            </a:r>
            <a:r>
              <a:rPr lang="en-US" sz="1050" b="1" i="1" dirty="0">
                <a:solidFill>
                  <a:schemeClr val="bg1"/>
                </a:solidFill>
                <a:latin typeface="Times New Roman" panose="02020603050405020304" pitchFamily="18" charset="0"/>
                <a:cs typeface="Times New Roman" panose="02020603050405020304" pitchFamily="18" charset="0"/>
              </a:rPr>
              <a:t> function displays COVID-19 statistics in a new window.</a:t>
            </a:r>
          </a:p>
          <a:p>
            <a:r>
              <a:rPr lang="en-US" sz="1050" b="1" i="1" dirty="0">
                <a:solidFill>
                  <a:schemeClr val="bg1"/>
                </a:solidFill>
                <a:latin typeface="Times New Roman" panose="02020603050405020304" pitchFamily="18" charset="0"/>
                <a:cs typeface="Times New Roman" panose="02020603050405020304" pitchFamily="18" charset="0"/>
              </a:rPr>
              <a:t>It calculates active cases, daily recoveries, daily deaths, and average daily cases.</a:t>
            </a:r>
          </a:p>
          <a:p>
            <a:r>
              <a:rPr lang="en-US" sz="1050" b="1" i="1" dirty="0">
                <a:solidFill>
                  <a:schemeClr val="bg1"/>
                </a:solidFill>
                <a:latin typeface="Times New Roman" panose="02020603050405020304" pitchFamily="18" charset="0"/>
                <a:cs typeface="Times New Roman" panose="02020603050405020304" pitchFamily="18" charset="0"/>
              </a:rPr>
              <a:t>The data is presented in a </a:t>
            </a:r>
            <a:r>
              <a:rPr lang="en-US" sz="1050" b="1" i="1" dirty="0" err="1">
                <a:solidFill>
                  <a:schemeClr val="bg1"/>
                </a:solidFill>
                <a:latin typeface="Times New Roman" panose="02020603050405020304" pitchFamily="18" charset="0"/>
                <a:cs typeface="Times New Roman" panose="02020603050405020304" pitchFamily="18" charset="0"/>
              </a:rPr>
              <a:t>Treeview</a:t>
            </a:r>
            <a:r>
              <a:rPr lang="en-US" sz="1050" b="1" i="1" dirty="0">
                <a:solidFill>
                  <a:schemeClr val="bg1"/>
                </a:solidFill>
                <a:latin typeface="Times New Roman" panose="02020603050405020304" pitchFamily="18" charset="0"/>
                <a:cs typeface="Times New Roman" panose="02020603050405020304" pitchFamily="18" charset="0"/>
              </a:rPr>
              <a:t> widget with columns for different statistics.</a:t>
            </a:r>
          </a:p>
          <a:p>
            <a:r>
              <a:rPr lang="en-US" sz="1050" b="1" i="1" dirty="0">
                <a:solidFill>
                  <a:schemeClr val="bg1"/>
                </a:solidFill>
                <a:latin typeface="Times New Roman" panose="02020603050405020304" pitchFamily="18" charset="0"/>
                <a:cs typeface="Times New Roman" panose="02020603050405020304" pitchFamily="18" charset="0"/>
              </a:rPr>
              <a:t>A scrollbar is included to facilitate vertical scrolling through the data if needed.</a:t>
            </a:r>
          </a:p>
        </p:txBody>
      </p:sp>
      <p:pic>
        <p:nvPicPr>
          <p:cNvPr id="9" name="Picture 8"/>
          <p:cNvPicPr/>
          <p:nvPr/>
        </p:nvPicPr>
        <p:blipFill>
          <a:blip r:embed="rId2"/>
          <a:stretch>
            <a:fillRect/>
          </a:stretch>
        </p:blipFill>
        <p:spPr>
          <a:xfrm>
            <a:off x="2444033" y="2227007"/>
            <a:ext cx="5937250" cy="24003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6413" y="1902542"/>
            <a:ext cx="8050602" cy="1077218"/>
          </a:xfrm>
          <a:prstGeom prst="rect">
            <a:avLst/>
          </a:prstGeom>
          <a:noFill/>
        </p:spPr>
        <p:txBody>
          <a:bodyPr wrap="none" rtlCol="0">
            <a:spAutoFit/>
          </a:bodyPr>
          <a:lstStyle/>
          <a:p>
            <a:r>
              <a:rPr lang="en-US" sz="3200" dirty="0">
                <a:solidFill>
                  <a:schemeClr val="bg1"/>
                </a:solidFill>
                <a:latin typeface="Times New Roman" panose="02020603050405020304" pitchFamily="18" charset="0"/>
                <a:cs typeface="Times New Roman" panose="02020603050405020304" pitchFamily="18" charset="0"/>
              </a:rPr>
              <a:t>SHOWING </a:t>
            </a:r>
            <a:r>
              <a:rPr lang="en-US" sz="3200" dirty="0">
                <a:solidFill>
                  <a:schemeClr val="accent2">
                    <a:lumMod val="75000"/>
                  </a:schemeClr>
                </a:solidFill>
                <a:latin typeface="Times New Roman" panose="02020603050405020304" pitchFamily="18" charset="0"/>
                <a:cs typeface="Times New Roman" panose="02020603050405020304" pitchFamily="18" charset="0"/>
              </a:rPr>
              <a:t>RECOVERY</a:t>
            </a:r>
            <a:r>
              <a:rPr lang="en-US" sz="3200" dirty="0">
                <a:solidFill>
                  <a:schemeClr val="bg1"/>
                </a:solidFill>
                <a:latin typeface="Times New Roman" panose="02020603050405020304" pitchFamily="18" charset="0"/>
                <a:cs typeface="Times New Roman" panose="02020603050405020304" pitchFamily="18" charset="0"/>
              </a:rPr>
              <a:t> AND </a:t>
            </a:r>
            <a:r>
              <a:rPr lang="en-US" sz="3200" dirty="0">
                <a:solidFill>
                  <a:schemeClr val="accent2">
                    <a:lumMod val="75000"/>
                  </a:schemeClr>
                </a:solidFill>
                <a:latin typeface="Times New Roman" panose="02020603050405020304" pitchFamily="18" charset="0"/>
                <a:cs typeface="Times New Roman" panose="02020603050405020304" pitchFamily="18" charset="0"/>
              </a:rPr>
              <a:t>MORTALITY</a:t>
            </a:r>
            <a:r>
              <a:rPr lang="en-US" sz="3200" dirty="0">
                <a:solidFill>
                  <a:schemeClr val="bg1"/>
                </a:solidFill>
                <a:latin typeface="Times New Roman" panose="02020603050405020304" pitchFamily="18" charset="0"/>
                <a:cs typeface="Times New Roman" panose="02020603050405020304" pitchFamily="18" charset="0"/>
              </a:rPr>
              <a:t> </a:t>
            </a:r>
          </a:p>
          <a:p>
            <a:r>
              <a:rPr lang="en-US" sz="3200" dirty="0">
                <a:solidFill>
                  <a:schemeClr val="bg1"/>
                </a:solidFill>
                <a:latin typeface="Times New Roman" panose="02020603050405020304" pitchFamily="18" charset="0"/>
                <a:cs typeface="Times New Roman" panose="02020603050405020304" pitchFamily="18" charset="0"/>
              </a:rPr>
              <a:t>RATE USING </a:t>
            </a:r>
            <a:r>
              <a:rPr lang="en-US" sz="3200" dirty="0">
                <a:solidFill>
                  <a:schemeClr val="accent2">
                    <a:lumMod val="75000"/>
                  </a:schemeClr>
                </a:solidFill>
                <a:latin typeface="Times New Roman" panose="02020603050405020304" pitchFamily="18" charset="0"/>
                <a:cs typeface="Times New Roman" panose="02020603050405020304" pitchFamily="18" charset="0"/>
              </a:rPr>
              <a:t>PIVOT TABLE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13" name="TextBox 12"/>
          <p:cNvSpPr txBox="1"/>
          <p:nvPr/>
        </p:nvSpPr>
        <p:spPr>
          <a:xfrm>
            <a:off x="295077" y="930841"/>
            <a:ext cx="4933228" cy="3162404"/>
          </a:xfrm>
          <a:prstGeom prst="rect">
            <a:avLst/>
          </a:prstGeom>
          <a:noFill/>
        </p:spPr>
        <p:txBody>
          <a:bodyPr wrap="square">
            <a:spAutoFit/>
          </a:bodyPr>
          <a:lstStyle/>
          <a:p>
            <a:r>
              <a:rPr lang="en-US" sz="1050" b="1" i="1" dirty="0">
                <a:solidFill>
                  <a:srgbClr val="FFFF00"/>
                </a:solidFill>
                <a:latin typeface="Times New Roman" panose="02020603050405020304" pitchFamily="18" charset="0"/>
                <a:cs typeface="Times New Roman" panose="02020603050405020304" pitchFamily="18" charset="0"/>
              </a:rPr>
              <a:t>def </a:t>
            </a:r>
            <a:r>
              <a:rPr lang="en-US" sz="1050" b="1" i="1" dirty="0" err="1">
                <a:solidFill>
                  <a:srgbClr val="FFFF00"/>
                </a:solidFill>
                <a:latin typeface="Times New Roman" panose="02020603050405020304" pitchFamily="18" charset="0"/>
                <a:cs typeface="Times New Roman" panose="02020603050405020304" pitchFamily="18" charset="0"/>
              </a:rPr>
              <a:t>show_pivot_table</a:t>
            </a:r>
            <a:r>
              <a:rPr lang="en-US" sz="1050" b="1" i="1" dirty="0">
                <a:solidFill>
                  <a:srgbClr val="FFFF00"/>
                </a:solidFill>
                <a:latin typeface="Times New Roman" panose="02020603050405020304" pitchFamily="18" charset="0"/>
                <a:cs typeface="Times New Roman" panose="02020603050405020304" pitchFamily="18" charset="0"/>
              </a:rPr>
              <a:t>():</a:t>
            </a:r>
          </a:p>
          <a:p>
            <a:endParaRPr lang="en-US" sz="1050" b="1" i="1" dirty="0">
              <a:solidFill>
                <a:srgbClr val="FFFF00"/>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tk.Toplevel</a:t>
            </a:r>
            <a:r>
              <a:rPr lang="en-US" sz="1050" b="1" i="1" dirty="0">
                <a:solidFill>
                  <a:schemeClr val="bg1"/>
                </a:solidFill>
                <a:latin typeface="Times New Roman" panose="02020603050405020304" pitchFamily="18" charset="0"/>
                <a:cs typeface="Times New Roman" panose="02020603050405020304" pitchFamily="18" charset="0"/>
              </a:rPr>
              <a:t>(root)</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new_window.title</a:t>
            </a:r>
            <a:r>
              <a:rPr lang="en-US" sz="1050" b="1" i="1" dirty="0">
                <a:solidFill>
                  <a:schemeClr val="bg1"/>
                </a:solidFill>
                <a:latin typeface="Times New Roman" panose="02020603050405020304" pitchFamily="18" charset="0"/>
                <a:cs typeface="Times New Roman" panose="02020603050405020304" pitchFamily="18" charset="0"/>
              </a:rPr>
              <a:t>("Pivot Table")</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Create a pivot table for </a:t>
            </a:r>
            <a:r>
              <a:rPr lang="en-US" sz="1050" b="1" i="1" dirty="0" err="1">
                <a:solidFill>
                  <a:schemeClr val="bg1"/>
                </a:solidFill>
                <a:latin typeface="Times New Roman" panose="02020603050405020304" pitchFamily="18" charset="0"/>
                <a:cs typeface="Times New Roman" panose="02020603050405020304" pitchFamily="18" charset="0"/>
              </a:rPr>
              <a:t>statewise</a:t>
            </a:r>
            <a:r>
              <a:rPr lang="en-US" sz="1050" b="1" i="1" dirty="0">
                <a:solidFill>
                  <a:schemeClr val="bg1"/>
                </a:solidFill>
                <a:latin typeface="Times New Roman" panose="02020603050405020304" pitchFamily="18" charset="0"/>
                <a:cs typeface="Times New Roman" panose="02020603050405020304" pitchFamily="18" charset="0"/>
              </a:rPr>
              <a:t> data</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statewise</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pd.pivot_table</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 values=["Confirmed", "Deaths", "Cured"], index="State/</a:t>
            </a:r>
            <a:r>
              <a:rPr lang="en-US" sz="1050" b="1" i="1" dirty="0" err="1">
                <a:solidFill>
                  <a:schemeClr val="bg1"/>
                </a:solidFill>
                <a:latin typeface="Times New Roman" panose="02020603050405020304" pitchFamily="18" charset="0"/>
                <a:cs typeface="Times New Roman" panose="02020603050405020304" pitchFamily="18" charset="0"/>
              </a:rPr>
              <a:t>UnionTerritory</a:t>
            </a:r>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aggfunc</a:t>
            </a:r>
            <a:r>
              <a:rPr lang="en-US" sz="1050" b="1" i="1" dirty="0">
                <a:solidFill>
                  <a:schemeClr val="bg1"/>
                </a:solidFill>
                <a:latin typeface="Times New Roman" panose="02020603050405020304" pitchFamily="18" charset="0"/>
                <a:cs typeface="Times New Roman" panose="02020603050405020304" pitchFamily="18" charset="0"/>
              </a:rPr>
              <a:t>=max)</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Add recovery rate and mortality rate columns</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statewise</a:t>
            </a:r>
            <a:r>
              <a:rPr lang="en-US" sz="1050" b="1" i="1" dirty="0">
                <a:solidFill>
                  <a:schemeClr val="bg1"/>
                </a:solidFill>
                <a:latin typeface="Times New Roman" panose="02020603050405020304" pitchFamily="18" charset="0"/>
                <a:cs typeface="Times New Roman" panose="02020603050405020304" pitchFamily="18" charset="0"/>
              </a:rPr>
              <a:t>["Recovery Rate"] = </a:t>
            </a:r>
            <a:r>
              <a:rPr lang="en-US" sz="1050" b="1" i="1" dirty="0" err="1">
                <a:solidFill>
                  <a:schemeClr val="bg1"/>
                </a:solidFill>
                <a:latin typeface="Times New Roman" panose="02020603050405020304" pitchFamily="18" charset="0"/>
                <a:cs typeface="Times New Roman" panose="02020603050405020304" pitchFamily="18" charset="0"/>
              </a:rPr>
              <a:t>statewise</a:t>
            </a:r>
            <a:r>
              <a:rPr lang="en-US" sz="1050" b="1" i="1" dirty="0">
                <a:solidFill>
                  <a:schemeClr val="bg1"/>
                </a:solidFill>
                <a:latin typeface="Times New Roman" panose="02020603050405020304" pitchFamily="18" charset="0"/>
                <a:cs typeface="Times New Roman" panose="02020603050405020304" pitchFamily="18" charset="0"/>
              </a:rPr>
              <a:t>["Cured"] * 100 / </a:t>
            </a:r>
            <a:r>
              <a:rPr lang="en-US" sz="1050" b="1" i="1" dirty="0" err="1">
                <a:solidFill>
                  <a:schemeClr val="bg1"/>
                </a:solidFill>
                <a:latin typeface="Times New Roman" panose="02020603050405020304" pitchFamily="18" charset="0"/>
                <a:cs typeface="Times New Roman" panose="02020603050405020304" pitchFamily="18" charset="0"/>
              </a:rPr>
              <a:t>statewise</a:t>
            </a:r>
            <a:r>
              <a:rPr lang="en-US" sz="1050" b="1" i="1" dirty="0">
                <a:solidFill>
                  <a:schemeClr val="bg1"/>
                </a:solidFill>
                <a:latin typeface="Times New Roman" panose="02020603050405020304" pitchFamily="18" charset="0"/>
                <a:cs typeface="Times New Roman" panose="02020603050405020304" pitchFamily="18" charset="0"/>
              </a:rPr>
              <a:t>["Confirmed"]</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statewise</a:t>
            </a:r>
            <a:r>
              <a:rPr lang="en-US" sz="1050" b="1" i="1" dirty="0">
                <a:solidFill>
                  <a:schemeClr val="bg1"/>
                </a:solidFill>
                <a:latin typeface="Times New Roman" panose="02020603050405020304" pitchFamily="18" charset="0"/>
                <a:cs typeface="Times New Roman" panose="02020603050405020304" pitchFamily="18" charset="0"/>
              </a:rPr>
              <a:t>["Mortality Rate"] = </a:t>
            </a:r>
            <a:r>
              <a:rPr lang="en-US" sz="1050" b="1" i="1" dirty="0" err="1">
                <a:solidFill>
                  <a:schemeClr val="bg1"/>
                </a:solidFill>
                <a:latin typeface="Times New Roman" panose="02020603050405020304" pitchFamily="18" charset="0"/>
                <a:cs typeface="Times New Roman" panose="02020603050405020304" pitchFamily="18" charset="0"/>
              </a:rPr>
              <a:t>statewise</a:t>
            </a:r>
            <a:r>
              <a:rPr lang="en-US" sz="1050" b="1" i="1" dirty="0">
                <a:solidFill>
                  <a:schemeClr val="bg1"/>
                </a:solidFill>
                <a:latin typeface="Times New Roman" panose="02020603050405020304" pitchFamily="18" charset="0"/>
                <a:cs typeface="Times New Roman" panose="02020603050405020304" pitchFamily="18" charset="0"/>
              </a:rPr>
              <a:t>["Deaths"] * 100 / </a:t>
            </a:r>
            <a:r>
              <a:rPr lang="en-US" sz="1050" b="1" i="1" dirty="0" err="1">
                <a:solidFill>
                  <a:schemeClr val="bg1"/>
                </a:solidFill>
                <a:latin typeface="Times New Roman" panose="02020603050405020304" pitchFamily="18" charset="0"/>
                <a:cs typeface="Times New Roman" panose="02020603050405020304" pitchFamily="18" charset="0"/>
              </a:rPr>
              <a:t>statewise</a:t>
            </a:r>
            <a:r>
              <a:rPr lang="en-US" sz="1050" b="1" i="1" dirty="0">
                <a:solidFill>
                  <a:schemeClr val="bg1"/>
                </a:solidFill>
                <a:latin typeface="Times New Roman" panose="02020603050405020304" pitchFamily="18" charset="0"/>
                <a:cs typeface="Times New Roman" panose="02020603050405020304" pitchFamily="18" charset="0"/>
              </a:rPr>
              <a:t>["Confirmed"]</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Sort the </a:t>
            </a:r>
            <a:r>
              <a:rPr lang="en-US" sz="1050" b="1" i="1" dirty="0" err="1">
                <a:solidFill>
                  <a:schemeClr val="bg1"/>
                </a:solidFill>
                <a:latin typeface="Times New Roman" panose="02020603050405020304" pitchFamily="18" charset="0"/>
                <a:cs typeface="Times New Roman" panose="02020603050405020304" pitchFamily="18" charset="0"/>
              </a:rPr>
              <a:t>statewise</a:t>
            </a:r>
            <a:r>
              <a:rPr lang="en-US" sz="1050" b="1" i="1" dirty="0">
                <a:solidFill>
                  <a:schemeClr val="bg1"/>
                </a:solidFill>
                <a:latin typeface="Times New Roman" panose="02020603050405020304" pitchFamily="18" charset="0"/>
                <a:cs typeface="Times New Roman" panose="02020603050405020304" pitchFamily="18" charset="0"/>
              </a:rPr>
              <a:t> data by confirmed cases</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statewise</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statewise.sort_values</a:t>
            </a:r>
            <a:r>
              <a:rPr lang="en-US" sz="1050" b="1" i="1" dirty="0">
                <a:solidFill>
                  <a:schemeClr val="bg1"/>
                </a:solidFill>
                <a:latin typeface="Times New Roman" panose="02020603050405020304" pitchFamily="18" charset="0"/>
                <a:cs typeface="Times New Roman" panose="02020603050405020304" pitchFamily="18" charset="0"/>
              </a:rPr>
              <a:t>(by="Confirmed", ascending=False)</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Create a </a:t>
            </a:r>
            <a:r>
              <a:rPr lang="en-US" sz="1050" b="1" i="1" dirty="0" err="1">
                <a:solidFill>
                  <a:schemeClr val="bg1"/>
                </a:solidFill>
                <a:latin typeface="Times New Roman" panose="02020603050405020304" pitchFamily="18" charset="0"/>
                <a:cs typeface="Times New Roman" panose="02020603050405020304" pitchFamily="18" charset="0"/>
              </a:rPr>
              <a:t>Treeview</a:t>
            </a:r>
            <a:r>
              <a:rPr lang="en-US" sz="1050" b="1" i="1" dirty="0">
                <a:solidFill>
                  <a:schemeClr val="bg1"/>
                </a:solidFill>
                <a:latin typeface="Times New Roman" panose="02020603050405020304" pitchFamily="18" charset="0"/>
                <a:cs typeface="Times New Roman" panose="02020603050405020304" pitchFamily="18" charset="0"/>
              </a:rPr>
              <a:t> widget</a:t>
            </a:r>
          </a:p>
          <a:p>
            <a:r>
              <a:rPr lang="en-US" sz="1050" b="1" i="1" dirty="0">
                <a:solidFill>
                  <a:schemeClr val="bg1"/>
                </a:solidFill>
                <a:latin typeface="Times New Roman" panose="02020603050405020304" pitchFamily="18" charset="0"/>
                <a:cs typeface="Times New Roman" panose="02020603050405020304" pitchFamily="18" charset="0"/>
              </a:rPr>
              <a:t>    tree = </a:t>
            </a:r>
            <a:r>
              <a:rPr lang="en-US" sz="1050" b="1" i="1" dirty="0" err="1">
                <a:solidFill>
                  <a:schemeClr val="bg1"/>
                </a:solidFill>
                <a:latin typeface="Times New Roman" panose="02020603050405020304" pitchFamily="18" charset="0"/>
                <a:cs typeface="Times New Roman" panose="02020603050405020304" pitchFamily="18" charset="0"/>
              </a:rPr>
              <a:t>ttk.Treeview</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a:t>
            </a:r>
          </a:p>
          <a:p>
            <a:endParaRPr lang="en-US" sz="1050" b="1" i="1"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949927" y="588278"/>
            <a:ext cx="4678926" cy="3808735"/>
          </a:xfrm>
          <a:prstGeom prst="rect">
            <a:avLst/>
          </a:prstGeom>
          <a:noFill/>
        </p:spPr>
        <p:txBody>
          <a:bodyPr wrap="square">
            <a:spAutoFit/>
          </a:bodyPr>
          <a:lstStyle/>
          <a:p>
            <a:r>
              <a:rPr lang="en-US" sz="1050" b="1" i="1" dirty="0">
                <a:solidFill>
                  <a:schemeClr val="bg1"/>
                </a:solidFill>
                <a:latin typeface="Times New Roman" panose="02020603050405020304" pitchFamily="18" charset="0"/>
                <a:cs typeface="Times New Roman" panose="02020603050405020304" pitchFamily="18" charset="0"/>
              </a:rPr>
              <a:t> # Define columns</a:t>
            </a:r>
          </a:p>
          <a:p>
            <a:r>
              <a:rPr lang="en-US" sz="1050" b="1" i="1" dirty="0">
                <a:solidFill>
                  <a:schemeClr val="bg1"/>
                </a:solidFill>
                <a:latin typeface="Times New Roman" panose="02020603050405020304" pitchFamily="18" charset="0"/>
                <a:cs typeface="Times New Roman" panose="02020603050405020304" pitchFamily="18" charset="0"/>
              </a:rPr>
              <a:t>    tree["columns"] = </a:t>
            </a:r>
            <a:r>
              <a:rPr lang="en-US" sz="1050" b="1" i="1" dirty="0" err="1">
                <a:solidFill>
                  <a:schemeClr val="bg1"/>
                </a:solidFill>
                <a:latin typeface="Times New Roman" panose="02020603050405020304" pitchFamily="18" charset="0"/>
                <a:cs typeface="Times New Roman" panose="02020603050405020304" pitchFamily="18" charset="0"/>
              </a:rPr>
              <a:t>statewise.columns.tolist</a:t>
            </a:r>
            <a:r>
              <a:rPr lang="en-US" sz="1050" b="1" i="1" dirty="0">
                <a:solidFill>
                  <a:schemeClr val="bg1"/>
                </a:solidFill>
                <a:latin typeface="Times New Roman" panose="02020603050405020304" pitchFamily="18" charset="0"/>
                <a:cs typeface="Times New Roman" panose="02020603050405020304" pitchFamily="18" charset="0"/>
              </a:rPr>
              <a:t>()</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Format column headers</a:t>
            </a:r>
          </a:p>
          <a:p>
            <a:r>
              <a:rPr lang="en-US" sz="1050" b="1" i="1" dirty="0">
                <a:solidFill>
                  <a:schemeClr val="bg1"/>
                </a:solidFill>
                <a:latin typeface="Times New Roman" panose="02020603050405020304" pitchFamily="18" charset="0"/>
                <a:cs typeface="Times New Roman" panose="02020603050405020304" pitchFamily="18" charset="0"/>
              </a:rPr>
              <a:t>    for column in tree["columns"]:</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tree.heading</a:t>
            </a:r>
            <a:r>
              <a:rPr lang="en-US" sz="1050" b="1" i="1" dirty="0">
                <a:solidFill>
                  <a:schemeClr val="bg1"/>
                </a:solidFill>
                <a:latin typeface="Times New Roman" panose="02020603050405020304" pitchFamily="18" charset="0"/>
                <a:cs typeface="Times New Roman" panose="02020603050405020304" pitchFamily="18" charset="0"/>
              </a:rPr>
              <a:t>(column, text=column, anchor=</a:t>
            </a:r>
            <a:r>
              <a:rPr lang="en-US" sz="1050" b="1" i="1" dirty="0" err="1">
                <a:solidFill>
                  <a:schemeClr val="bg1"/>
                </a:solidFill>
                <a:latin typeface="Times New Roman" panose="02020603050405020304" pitchFamily="18" charset="0"/>
                <a:cs typeface="Times New Roman" panose="02020603050405020304" pitchFamily="18" charset="0"/>
              </a:rPr>
              <a:t>tk.CENTER</a:t>
            </a:r>
            <a:r>
              <a:rPr lang="en-US" sz="1050" b="1" i="1" dirty="0">
                <a:solidFill>
                  <a:schemeClr val="bg1"/>
                </a:solidFill>
                <a:latin typeface="Times New Roman" panose="02020603050405020304" pitchFamily="18" charset="0"/>
                <a:cs typeface="Times New Roman" panose="02020603050405020304" pitchFamily="18" charset="0"/>
              </a:rPr>
              <a:t>)</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Insert data rows and assign tags</a:t>
            </a:r>
          </a:p>
          <a:p>
            <a:r>
              <a:rPr lang="en-US" sz="1050" b="1" i="1" dirty="0">
                <a:solidFill>
                  <a:schemeClr val="bg1"/>
                </a:solidFill>
                <a:latin typeface="Times New Roman" panose="02020603050405020304" pitchFamily="18" charset="0"/>
                <a:cs typeface="Times New Roman" panose="02020603050405020304" pitchFamily="18" charset="0"/>
              </a:rPr>
              <a:t>    for </a:t>
            </a:r>
            <a:r>
              <a:rPr lang="en-US" sz="1050" b="1" i="1" dirty="0" err="1">
                <a:solidFill>
                  <a:schemeClr val="bg1"/>
                </a:solidFill>
                <a:latin typeface="Times New Roman" panose="02020603050405020304" pitchFamily="18" charset="0"/>
                <a:cs typeface="Times New Roman" panose="02020603050405020304" pitchFamily="18" charset="0"/>
              </a:rPr>
              <a:t>i</a:t>
            </a:r>
            <a:r>
              <a:rPr lang="en-US" sz="1050" b="1" i="1" dirty="0">
                <a:solidFill>
                  <a:schemeClr val="bg1"/>
                </a:solidFill>
                <a:latin typeface="Times New Roman" panose="02020603050405020304" pitchFamily="18" charset="0"/>
                <a:cs typeface="Times New Roman" panose="02020603050405020304" pitchFamily="18" charset="0"/>
              </a:rPr>
              <a:t>, (_, row) in enumerate(</a:t>
            </a:r>
            <a:r>
              <a:rPr lang="en-US" sz="1050" b="1" i="1" dirty="0" err="1">
                <a:solidFill>
                  <a:schemeClr val="bg1"/>
                </a:solidFill>
                <a:latin typeface="Times New Roman" panose="02020603050405020304" pitchFamily="18" charset="0"/>
                <a:cs typeface="Times New Roman" panose="02020603050405020304" pitchFamily="18" charset="0"/>
              </a:rPr>
              <a:t>statewise.iterrows</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values = </a:t>
            </a:r>
            <a:r>
              <a:rPr lang="en-US" sz="1050" b="1" i="1" dirty="0" err="1">
                <a:solidFill>
                  <a:schemeClr val="bg1"/>
                </a:solidFill>
                <a:latin typeface="Times New Roman" panose="02020603050405020304" pitchFamily="18" charset="0"/>
                <a:cs typeface="Times New Roman" panose="02020603050405020304" pitchFamily="18" charset="0"/>
              </a:rPr>
              <a:t>row.tolist</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tree.insert</a:t>
            </a:r>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tk.END</a:t>
            </a:r>
            <a:r>
              <a:rPr lang="en-US" sz="1050" b="1" i="1" dirty="0">
                <a:solidFill>
                  <a:schemeClr val="bg1"/>
                </a:solidFill>
                <a:latin typeface="Times New Roman" panose="02020603050405020304" pitchFamily="18" charset="0"/>
                <a:cs typeface="Times New Roman" panose="02020603050405020304" pitchFamily="18" charset="0"/>
              </a:rPr>
              <a:t>, values=values, tags=(</a:t>
            </a:r>
            <a:r>
              <a:rPr lang="en-US" sz="1050" b="1" i="1" dirty="0" err="1">
                <a:solidFill>
                  <a:schemeClr val="bg1"/>
                </a:solidFill>
                <a:latin typeface="Times New Roman" panose="02020603050405020304" pitchFamily="18" charset="0"/>
                <a:cs typeface="Times New Roman" panose="02020603050405020304" pitchFamily="18" charset="0"/>
              </a:rPr>
              <a:t>f"even_row</a:t>
            </a:r>
            <a:r>
              <a:rPr lang="en-US" sz="1050" b="1" i="1" dirty="0">
                <a:solidFill>
                  <a:schemeClr val="bg1"/>
                </a:solidFill>
                <a:latin typeface="Times New Roman" panose="02020603050405020304" pitchFamily="18" charset="0"/>
                <a:cs typeface="Times New Roman" panose="02020603050405020304" pitchFamily="18" charset="0"/>
              </a:rPr>
              <a:t>_{</a:t>
            </a:r>
            <a:r>
              <a:rPr lang="en-US" sz="1050" b="1" i="1" dirty="0" err="1">
                <a:solidFill>
                  <a:schemeClr val="bg1"/>
                </a:solidFill>
                <a:latin typeface="Times New Roman" panose="02020603050405020304" pitchFamily="18" charset="0"/>
                <a:cs typeface="Times New Roman" panose="02020603050405020304" pitchFamily="18" charset="0"/>
              </a:rPr>
              <a:t>i</a:t>
            </a:r>
            <a:r>
              <a:rPr lang="en-US" sz="1050" b="1" i="1" dirty="0">
                <a:solidFill>
                  <a:schemeClr val="bg1"/>
                </a:solidFill>
                <a:latin typeface="Times New Roman" panose="02020603050405020304" pitchFamily="18" charset="0"/>
                <a:cs typeface="Times New Roman" panose="02020603050405020304" pitchFamily="18" charset="0"/>
              </a:rPr>
              <a:t>}",))</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Apply color gradient to the </a:t>
            </a:r>
            <a:r>
              <a:rPr lang="en-US" sz="1050" b="1" i="1" dirty="0" err="1">
                <a:solidFill>
                  <a:schemeClr val="bg1"/>
                </a:solidFill>
                <a:latin typeface="Times New Roman" panose="02020603050405020304" pitchFamily="18" charset="0"/>
                <a:cs typeface="Times New Roman" panose="02020603050405020304" pitchFamily="18" charset="0"/>
              </a:rPr>
              <a:t>Treeview</a:t>
            </a:r>
            <a:r>
              <a:rPr lang="en-US" sz="1050" b="1" i="1" dirty="0">
                <a:solidFill>
                  <a:schemeClr val="bg1"/>
                </a:solidFill>
                <a:latin typeface="Times New Roman" panose="02020603050405020304" pitchFamily="18" charset="0"/>
                <a:cs typeface="Times New Roman" panose="02020603050405020304" pitchFamily="18" charset="0"/>
              </a:rPr>
              <a:t> rows</a:t>
            </a:r>
          </a:p>
          <a:p>
            <a:r>
              <a:rPr lang="en-US" sz="1050" b="1" i="1" dirty="0">
                <a:solidFill>
                  <a:schemeClr val="bg1"/>
                </a:solidFill>
                <a:latin typeface="Times New Roman" panose="02020603050405020304" pitchFamily="18" charset="0"/>
                <a:cs typeface="Times New Roman" panose="02020603050405020304" pitchFamily="18" charset="0"/>
              </a:rPr>
              <a:t>    for </a:t>
            </a:r>
            <a:r>
              <a:rPr lang="en-US" sz="1050" b="1" i="1" dirty="0" err="1">
                <a:solidFill>
                  <a:schemeClr val="bg1"/>
                </a:solidFill>
                <a:latin typeface="Times New Roman" panose="02020603050405020304" pitchFamily="18" charset="0"/>
                <a:cs typeface="Times New Roman" panose="02020603050405020304" pitchFamily="18" charset="0"/>
              </a:rPr>
              <a:t>i</a:t>
            </a:r>
            <a:r>
              <a:rPr lang="en-US" sz="1050" b="1" i="1" dirty="0">
                <a:solidFill>
                  <a:schemeClr val="bg1"/>
                </a:solidFill>
                <a:latin typeface="Times New Roman" panose="02020603050405020304" pitchFamily="18" charset="0"/>
                <a:cs typeface="Times New Roman" panose="02020603050405020304" pitchFamily="18" charset="0"/>
              </a:rPr>
              <a:t> in range(</a:t>
            </a:r>
            <a:r>
              <a:rPr lang="en-US" sz="1050" b="1" i="1" dirty="0" err="1">
                <a:solidFill>
                  <a:schemeClr val="bg1"/>
                </a:solidFill>
                <a:latin typeface="Times New Roman" panose="02020603050405020304" pitchFamily="18" charset="0"/>
                <a:cs typeface="Times New Roman" panose="02020603050405020304" pitchFamily="18" charset="0"/>
              </a:rPr>
              <a:t>len</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statewise</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if </a:t>
            </a:r>
            <a:r>
              <a:rPr lang="en-US" sz="1050" b="1" i="1" dirty="0" err="1">
                <a:solidFill>
                  <a:schemeClr val="bg1"/>
                </a:solidFill>
                <a:latin typeface="Times New Roman" panose="02020603050405020304" pitchFamily="18" charset="0"/>
                <a:cs typeface="Times New Roman" panose="02020603050405020304" pitchFamily="18" charset="0"/>
              </a:rPr>
              <a:t>i</a:t>
            </a:r>
            <a:r>
              <a:rPr lang="en-US" sz="1050" b="1" i="1" dirty="0">
                <a:solidFill>
                  <a:schemeClr val="bg1"/>
                </a:solidFill>
                <a:latin typeface="Times New Roman" panose="02020603050405020304" pitchFamily="18" charset="0"/>
                <a:cs typeface="Times New Roman" panose="02020603050405020304" pitchFamily="18" charset="0"/>
              </a:rPr>
              <a:t> % 2 == 0:</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tree.tag_configure</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f"even_row</a:t>
            </a:r>
            <a:r>
              <a:rPr lang="en-US" sz="1050" b="1" i="1" dirty="0">
                <a:solidFill>
                  <a:schemeClr val="bg1"/>
                </a:solidFill>
                <a:latin typeface="Times New Roman" panose="02020603050405020304" pitchFamily="18" charset="0"/>
                <a:cs typeface="Times New Roman" panose="02020603050405020304" pitchFamily="18" charset="0"/>
              </a:rPr>
              <a:t>_{</a:t>
            </a:r>
            <a:r>
              <a:rPr lang="en-US" sz="1050" b="1" i="1" dirty="0" err="1">
                <a:solidFill>
                  <a:schemeClr val="bg1"/>
                </a:solidFill>
                <a:latin typeface="Times New Roman" panose="02020603050405020304" pitchFamily="18" charset="0"/>
                <a:cs typeface="Times New Roman" panose="02020603050405020304" pitchFamily="18" charset="0"/>
              </a:rPr>
              <a:t>i</a:t>
            </a:r>
            <a:r>
              <a:rPr lang="en-US" sz="1050" b="1" i="1" dirty="0">
                <a:solidFill>
                  <a:schemeClr val="bg1"/>
                </a:solidFill>
                <a:latin typeface="Times New Roman" panose="02020603050405020304" pitchFamily="18" charset="0"/>
                <a:cs typeface="Times New Roman" panose="02020603050405020304" pitchFamily="18" charset="0"/>
              </a:rPr>
              <a:t>}", background="#FFFFFF")</a:t>
            </a:r>
          </a:p>
          <a:p>
            <a:r>
              <a:rPr lang="en-US" sz="1050" b="1" i="1" dirty="0">
                <a:solidFill>
                  <a:schemeClr val="bg1"/>
                </a:solidFill>
                <a:latin typeface="Times New Roman" panose="02020603050405020304" pitchFamily="18" charset="0"/>
                <a:cs typeface="Times New Roman" panose="02020603050405020304" pitchFamily="18" charset="0"/>
              </a:rPr>
              <a:t>        else:</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tree.tag_configure</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f"even_row</a:t>
            </a:r>
            <a:r>
              <a:rPr lang="en-US" sz="1050" b="1" i="1" dirty="0">
                <a:solidFill>
                  <a:schemeClr val="bg1"/>
                </a:solidFill>
                <a:latin typeface="Times New Roman" panose="02020603050405020304" pitchFamily="18" charset="0"/>
                <a:cs typeface="Times New Roman" panose="02020603050405020304" pitchFamily="18" charset="0"/>
              </a:rPr>
              <a:t>_{</a:t>
            </a:r>
            <a:r>
              <a:rPr lang="en-US" sz="1050" b="1" i="1" dirty="0" err="1">
                <a:solidFill>
                  <a:schemeClr val="bg1"/>
                </a:solidFill>
                <a:latin typeface="Times New Roman" panose="02020603050405020304" pitchFamily="18" charset="0"/>
                <a:cs typeface="Times New Roman" panose="02020603050405020304" pitchFamily="18" charset="0"/>
              </a:rPr>
              <a:t>i</a:t>
            </a:r>
            <a:r>
              <a:rPr lang="en-US" sz="1050" b="1" i="1" dirty="0">
                <a:solidFill>
                  <a:schemeClr val="bg1"/>
                </a:solidFill>
                <a:latin typeface="Times New Roman" panose="02020603050405020304" pitchFamily="18" charset="0"/>
                <a:cs typeface="Times New Roman" panose="02020603050405020304" pitchFamily="18" charset="0"/>
              </a:rPr>
              <a:t>}", background="#F0F0F0")</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 Display the </a:t>
            </a:r>
            <a:r>
              <a:rPr lang="en-US" sz="1050" b="1" i="1" dirty="0" err="1">
                <a:solidFill>
                  <a:schemeClr val="bg1"/>
                </a:solidFill>
                <a:latin typeface="Times New Roman" panose="02020603050405020304" pitchFamily="18" charset="0"/>
                <a:cs typeface="Times New Roman" panose="02020603050405020304" pitchFamily="18" charset="0"/>
              </a:rPr>
              <a:t>Treeview</a:t>
            </a:r>
            <a:r>
              <a:rPr lang="en-US" sz="1050" b="1" i="1" dirty="0">
                <a:solidFill>
                  <a:schemeClr val="bg1"/>
                </a:solidFill>
                <a:latin typeface="Times New Roman" panose="02020603050405020304" pitchFamily="18" charset="0"/>
                <a:cs typeface="Times New Roman" panose="02020603050405020304" pitchFamily="18" charset="0"/>
              </a:rPr>
              <a:t> widget</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tree.pack</a:t>
            </a:r>
            <a:r>
              <a:rPr lang="en-US" sz="1050" b="1" i="1" dirty="0">
                <a:solidFill>
                  <a:schemeClr val="bg1"/>
                </a:solidFill>
                <a:latin typeface="Times New Roman" panose="02020603050405020304" pitchFamily="18" charset="0"/>
                <a:cs typeface="Times New Roman" panose="02020603050405020304" pitchFamily="18" charset="0"/>
              </a:rPr>
              <a:t>(fill=</a:t>
            </a:r>
            <a:r>
              <a:rPr lang="en-US" sz="1050" b="1" i="1" dirty="0" err="1">
                <a:solidFill>
                  <a:schemeClr val="bg1"/>
                </a:solidFill>
                <a:latin typeface="Times New Roman" panose="02020603050405020304" pitchFamily="18" charset="0"/>
                <a:cs typeface="Times New Roman" panose="02020603050405020304" pitchFamily="18" charset="0"/>
              </a:rPr>
              <a:t>tk.BOTH</a:t>
            </a:r>
            <a:r>
              <a:rPr lang="en-US" sz="1050" b="1" i="1" dirty="0">
                <a:solidFill>
                  <a:schemeClr val="bg1"/>
                </a:solidFill>
                <a:latin typeface="Times New Roman" panose="02020603050405020304" pitchFamily="18" charset="0"/>
                <a:cs typeface="Times New Roman" panose="02020603050405020304" pitchFamily="18" charset="0"/>
              </a:rPr>
              <a:t>, expand=True)</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new_window.mainloop</a:t>
            </a:r>
            <a:r>
              <a:rPr lang="en-US" sz="1050" b="1" i="1" dirty="0">
                <a:solidFill>
                  <a:schemeClr val="bg1"/>
                </a:solidFill>
                <a:latin typeface="Times New Roman" panose="02020603050405020304" pitchFamily="18" charset="0"/>
                <a:cs typeface="Times New Roman" panose="02020603050405020304" pitchFamily="18" charset="0"/>
              </a:rPr>
              <a:t>() </a:t>
            </a:r>
            <a:endParaRPr lang="en-US" sz="10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0473" y="505743"/>
            <a:ext cx="4041312" cy="2066007"/>
          </a:xfrm>
          <a:prstGeom prst="rect">
            <a:avLst/>
          </a:prstGeom>
        </p:spPr>
      </p:pic>
      <p:pic>
        <p:nvPicPr>
          <p:cNvPr id="5" name="Picture 4"/>
          <p:cNvPicPr>
            <a:picLocks noChangeAspect="1"/>
          </p:cNvPicPr>
          <p:nvPr/>
        </p:nvPicPr>
        <p:blipFill rotWithShape="1">
          <a:blip r:embed="rId3"/>
          <a:srcRect t="-227" b="227"/>
          <a:stretch>
            <a:fillRect/>
          </a:stretch>
        </p:blipFill>
        <p:spPr>
          <a:xfrm>
            <a:off x="4928214" y="1342102"/>
            <a:ext cx="3932141" cy="32446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724;p34">
            <a:extLst>
              <a:ext uri="{FF2B5EF4-FFF2-40B4-BE49-F238E27FC236}">
                <a16:creationId xmlns:a16="http://schemas.microsoft.com/office/drawing/2014/main" id="{FCD50B6B-0AA1-1213-E447-138B2EFC946C}"/>
              </a:ext>
            </a:extLst>
          </p:cNvPr>
          <p:cNvSpPr txBox="1"/>
          <p:nvPr/>
        </p:nvSpPr>
        <p:spPr>
          <a:xfrm>
            <a:off x="2745099" y="130177"/>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effectLst>
                  <a:outerShdw blurRad="38100" dist="38100" dir="2700000" algn="tl">
                    <a:srgbClr val="000000">
                      <a:alpha val="43137"/>
                    </a:srgbClr>
                  </a:outerShdw>
                </a:effectLst>
                <a:latin typeface="Exo" charset="0"/>
              </a:rPr>
              <a:t>GRAPHIC USER INTERFACE</a:t>
            </a:r>
          </a:p>
        </p:txBody>
      </p:sp>
      <p:pic>
        <p:nvPicPr>
          <p:cNvPr id="3" name="Picture 2">
            <a:extLst>
              <a:ext uri="{FF2B5EF4-FFF2-40B4-BE49-F238E27FC236}">
                <a16:creationId xmlns:a16="http://schemas.microsoft.com/office/drawing/2014/main" id="{DD3FB056-E268-4279-5ED4-A176439C1644}"/>
              </a:ext>
            </a:extLst>
          </p:cNvPr>
          <p:cNvPicPr>
            <a:picLocks noChangeAspect="1"/>
          </p:cNvPicPr>
          <p:nvPr/>
        </p:nvPicPr>
        <p:blipFill rotWithShape="1">
          <a:blip r:embed="rId2"/>
          <a:srcRect l="894" r="1029" b="1575"/>
          <a:stretch/>
        </p:blipFill>
        <p:spPr>
          <a:xfrm>
            <a:off x="485422" y="702877"/>
            <a:ext cx="8161868" cy="4196501"/>
          </a:xfrm>
          <a:prstGeom prst="rect">
            <a:avLst/>
          </a:prstGeom>
        </p:spPr>
      </p:pic>
    </p:spTree>
    <p:extLst>
      <p:ext uri="{BB962C8B-B14F-4D97-AF65-F5344CB8AC3E}">
        <p14:creationId xmlns:p14="http://schemas.microsoft.com/office/powerpoint/2010/main" val="3532840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774;p36"/>
          <p:cNvPicPr preferRelativeResize="0"/>
          <p:nvPr/>
        </p:nvPicPr>
        <p:blipFill rotWithShape="1">
          <a:blip r:embed="rId2"/>
          <a:srcRect l="15592" r="15598"/>
          <a:stretch>
            <a:fillRect/>
          </a:stretch>
        </p:blipFill>
        <p:spPr>
          <a:xfrm>
            <a:off x="3035288" y="1404163"/>
            <a:ext cx="2727600" cy="2730300"/>
          </a:xfrm>
          <a:prstGeom prst="ellipse">
            <a:avLst/>
          </a:prstGeom>
          <a:noFill/>
          <a:ln>
            <a:noFill/>
          </a:ln>
          <a:effectLst>
            <a:outerShdw blurRad="657225" algn="bl" rotWithShape="0">
              <a:schemeClr val="accent2">
                <a:alpha val="40000"/>
              </a:schemeClr>
            </a:outerShdw>
          </a:effectLst>
        </p:spPr>
      </p:pic>
      <p:sp>
        <p:nvSpPr>
          <p:cNvPr id="4" name="Google Shape;2882;p38"/>
          <p:cNvSpPr/>
          <p:nvPr/>
        </p:nvSpPr>
        <p:spPr>
          <a:xfrm>
            <a:off x="1479493" y="3415565"/>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83;p38"/>
          <p:cNvSpPr txBox="1"/>
          <p:nvPr/>
        </p:nvSpPr>
        <p:spPr>
          <a:xfrm>
            <a:off x="609862" y="2292867"/>
            <a:ext cx="7717800" cy="841800"/>
          </a:xfrm>
          <a:prstGeom prst="rect">
            <a:avLst/>
          </a:prstGeom>
          <a:noFill/>
          <a:ln>
            <a:noFill/>
          </a:ln>
          <a:effectLst>
            <a:outerShdw blurRad="142875" algn="bl" rotWithShape="0">
              <a:schemeClr val="accent2">
                <a:alpha val="38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5200"/>
              <a:buFont typeface="Exo"/>
              <a:buNone/>
              <a:defRPr sz="65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5200"/>
              <a:buFont typeface="Exo"/>
              <a:buNone/>
              <a:defRPr sz="5200" b="0" i="0" u="none" strike="noStrike" cap="none">
                <a:solidFill>
                  <a:schemeClr val="lt1"/>
                </a:solidFill>
                <a:latin typeface="Exo"/>
                <a:ea typeface="Exo"/>
                <a:cs typeface="Exo"/>
                <a:sym typeface="Exo"/>
              </a:defRPr>
            </a:lvl9pPr>
          </a:lstStyle>
          <a:p>
            <a:r>
              <a:rPr lang="en-US" i="1" dirty="0">
                <a:solidFill>
                  <a:schemeClr val="bg1"/>
                </a:solidFill>
                <a:effectLst>
                  <a:outerShdw blurRad="38100" dist="38100" dir="2700000" algn="tl">
                    <a:srgbClr val="000000">
                      <a:alpha val="43137"/>
                    </a:srgbClr>
                  </a:outerShdw>
                </a:effectLst>
              </a:rPr>
              <a:t>GRAPHS</a:t>
            </a:r>
            <a:endParaRPr lang="en-US" i="1" dirty="0">
              <a:solidFill>
                <a:schemeClr val="accent2"/>
              </a:solidFill>
              <a:effectLst>
                <a:outerShdw blurRad="38100" dist="38100" dir="2700000" algn="tl">
                  <a:srgbClr val="000000">
                    <a:alpha val="43137"/>
                  </a:srgbClr>
                </a:outerShdw>
              </a:effectLst>
            </a:endParaRPr>
          </a:p>
        </p:txBody>
      </p:sp>
      <p:sp>
        <p:nvSpPr>
          <p:cNvPr id="6" name="Google Shape;2885;p38"/>
          <p:cNvSpPr txBox="1"/>
          <p:nvPr/>
        </p:nvSpPr>
        <p:spPr>
          <a:xfrm>
            <a:off x="3132450" y="1484973"/>
            <a:ext cx="2879100" cy="92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endParaRPr lang="en-GB" dirty="0"/>
          </a:p>
        </p:txBody>
      </p:sp>
      <p:grpSp>
        <p:nvGrpSpPr>
          <p:cNvPr id="7" name="Google Shape;2886;p38"/>
          <p:cNvGrpSpPr/>
          <p:nvPr/>
        </p:nvGrpSpPr>
        <p:grpSpPr>
          <a:xfrm rot="-5400000">
            <a:off x="2746096" y="55862"/>
            <a:ext cx="1823016" cy="296643"/>
            <a:chOff x="7857346" y="3902355"/>
            <a:chExt cx="1823016" cy="296643"/>
          </a:xfrm>
        </p:grpSpPr>
        <p:sp>
          <p:nvSpPr>
            <p:cNvPr id="8"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893;p38"/>
          <p:cNvGrpSpPr/>
          <p:nvPr/>
        </p:nvGrpSpPr>
        <p:grpSpPr>
          <a:xfrm rot="5400000">
            <a:off x="1639375" y="1028400"/>
            <a:ext cx="98902" cy="553090"/>
            <a:chOff x="4898850" y="4820550"/>
            <a:chExt cx="98902" cy="553090"/>
          </a:xfrm>
        </p:grpSpPr>
        <p:sp>
          <p:nvSpPr>
            <p:cNvPr id="15"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899;p38"/>
          <p:cNvGrpSpPr/>
          <p:nvPr/>
        </p:nvGrpSpPr>
        <p:grpSpPr>
          <a:xfrm>
            <a:off x="1609176" y="4434219"/>
            <a:ext cx="1252897" cy="51000"/>
            <a:chOff x="2915381" y="4104819"/>
            <a:chExt cx="1252897" cy="51000"/>
          </a:xfrm>
        </p:grpSpPr>
        <p:sp>
          <p:nvSpPr>
            <p:cNvPr id="21"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914;p38"/>
          <p:cNvGrpSpPr/>
          <p:nvPr/>
        </p:nvGrpSpPr>
        <p:grpSpPr>
          <a:xfrm>
            <a:off x="5495767" y="691791"/>
            <a:ext cx="1105976" cy="133969"/>
            <a:chOff x="8183182" y="663852"/>
            <a:chExt cx="1475028" cy="178673"/>
          </a:xfrm>
        </p:grpSpPr>
        <p:grpSp>
          <p:nvGrpSpPr>
            <p:cNvPr id="36" name="Google Shape;2915;p38"/>
            <p:cNvGrpSpPr/>
            <p:nvPr/>
          </p:nvGrpSpPr>
          <p:grpSpPr>
            <a:xfrm>
              <a:off x="8183182" y="774425"/>
              <a:ext cx="1178025" cy="68100"/>
              <a:chOff x="2024450" y="204150"/>
              <a:chExt cx="1178025" cy="68100"/>
            </a:xfrm>
          </p:grpSpPr>
          <p:sp>
            <p:nvSpPr>
              <p:cNvPr id="48"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2926;p38"/>
            <p:cNvGrpSpPr/>
            <p:nvPr/>
          </p:nvGrpSpPr>
          <p:grpSpPr>
            <a:xfrm>
              <a:off x="8480185" y="663852"/>
              <a:ext cx="1178025" cy="68100"/>
              <a:chOff x="2024450" y="204150"/>
              <a:chExt cx="1178025" cy="68100"/>
            </a:xfrm>
          </p:grpSpPr>
          <p:sp>
            <p:nvSpPr>
              <p:cNvPr id="38"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oogle Shape;2937;p38"/>
          <p:cNvGrpSpPr/>
          <p:nvPr/>
        </p:nvGrpSpPr>
        <p:grpSpPr>
          <a:xfrm rot="5400000">
            <a:off x="5968600" y="4273462"/>
            <a:ext cx="98902" cy="553090"/>
            <a:chOff x="4898850" y="4820550"/>
            <a:chExt cx="98902" cy="553090"/>
          </a:xfrm>
        </p:grpSpPr>
        <p:sp>
          <p:nvSpPr>
            <p:cNvPr id="59"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TextBox 63"/>
          <p:cNvSpPr txBox="1"/>
          <p:nvPr/>
        </p:nvSpPr>
        <p:spPr>
          <a:xfrm>
            <a:off x="1436212" y="1336511"/>
            <a:ext cx="5718686" cy="923330"/>
          </a:xfrm>
          <a:prstGeom prst="rect">
            <a:avLst/>
          </a:prstGeom>
          <a:noFill/>
        </p:spPr>
        <p:txBody>
          <a:bodyPr wrap="square">
            <a:spAutoFit/>
          </a:bodyPr>
          <a:lstStyle/>
          <a:p>
            <a:pPr algn="ctr"/>
            <a:r>
              <a:rPr lang="en-GB" sz="5400" b="1" dirty="0">
                <a:solidFill>
                  <a:schemeClr val="accent2">
                    <a:lumMod val="75000"/>
                  </a:schemeClr>
                </a:solidFill>
              </a:rPr>
              <a:t>03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744" y="1563882"/>
            <a:ext cx="7717800" cy="572700"/>
          </a:xfrm>
        </p:spPr>
        <p:txBody>
          <a:bodyPr/>
          <a:lstStyle/>
          <a:p>
            <a:r>
              <a:rPr lang="en-US" dirty="0">
                <a:solidFill>
                  <a:schemeClr val="accent1">
                    <a:lumMod val="60000"/>
                    <a:lumOff val="40000"/>
                  </a:schemeClr>
                </a:solidFill>
                <a:latin typeface="Times New Roman" panose="02020603050405020304" pitchFamily="18" charset="0"/>
                <a:cs typeface="Times New Roman" panose="02020603050405020304" pitchFamily="18" charset="0"/>
              </a:rPr>
              <a:t>TOP 10 STATES</a:t>
            </a:r>
            <a:r>
              <a:rPr lang="en-US" dirty="0">
                <a:solidFill>
                  <a:schemeClr val="accent1"/>
                </a:solidFill>
                <a:latin typeface="Times New Roman" panose="02020603050405020304" pitchFamily="18" charset="0"/>
                <a:cs typeface="Times New Roman" panose="02020603050405020304" pitchFamily="18" charset="0"/>
              </a:rPr>
              <a:t> </a:t>
            </a:r>
            <a:r>
              <a:rPr lang="en-US" dirty="0">
                <a:solidFill>
                  <a:schemeClr val="accent1">
                    <a:lumMod val="60000"/>
                    <a:lumOff val="40000"/>
                  </a:schemeClr>
                </a:solidFill>
                <a:latin typeface="Times New Roman" panose="02020603050405020304" pitchFamily="18" charset="0"/>
                <a:cs typeface="Times New Roman" panose="02020603050405020304" pitchFamily="18" charset="0"/>
              </a:rPr>
              <a:t>WITH</a:t>
            </a:r>
            <a:r>
              <a:rPr lang="en-US" dirty="0">
                <a:solidFill>
                  <a:schemeClr val="accent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HIGHEST ACTIVE CASES:</a:t>
            </a:r>
            <a:endParaRPr lang="en-US" dirty="0"/>
          </a:p>
        </p:txBody>
      </p:sp>
      <p:pic>
        <p:nvPicPr>
          <p:cNvPr id="9" name="Google Shape;2774;p36"/>
          <p:cNvPicPr preferRelativeResize="0"/>
          <p:nvPr/>
        </p:nvPicPr>
        <p:blipFill rotWithShape="1">
          <a:blip r:embed="rId2"/>
          <a:srcRect l="15592" r="15598"/>
          <a:stretch>
            <a:fillRect/>
          </a:stretch>
        </p:blipFill>
        <p:spPr>
          <a:xfrm>
            <a:off x="4797206" y="1922269"/>
            <a:ext cx="2727600" cy="2730300"/>
          </a:xfrm>
          <a:prstGeom prst="ellipse">
            <a:avLst/>
          </a:prstGeom>
          <a:noFill/>
          <a:ln>
            <a:noFill/>
          </a:ln>
          <a:effectLst>
            <a:outerShdw blurRad="657225" algn="bl" rotWithShape="0">
              <a:schemeClr val="accent2">
                <a:alpha val="40000"/>
              </a:scheme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17" name="TextBox 16"/>
          <p:cNvSpPr txBox="1"/>
          <p:nvPr/>
        </p:nvSpPr>
        <p:spPr>
          <a:xfrm>
            <a:off x="236773" y="1092679"/>
            <a:ext cx="8493474" cy="3485570"/>
          </a:xfrm>
          <a:prstGeom prst="rect">
            <a:avLst/>
          </a:prstGeom>
          <a:noFill/>
        </p:spPr>
        <p:txBody>
          <a:bodyPr vert="horz" wrap="square">
            <a:spAutoFit/>
          </a:bodyPr>
          <a:lstStyle/>
          <a:p>
            <a:r>
              <a:rPr lang="en-US" sz="1050" b="1" i="1" dirty="0">
                <a:solidFill>
                  <a:schemeClr val="bg1"/>
                </a:solidFill>
                <a:latin typeface="Times New Roman" panose="02020603050405020304" pitchFamily="18" charset="0"/>
                <a:cs typeface="Times New Roman" panose="02020603050405020304" pitchFamily="18" charset="0"/>
              </a:rPr>
              <a:t>from </a:t>
            </a:r>
            <a:r>
              <a:rPr lang="en-US" sz="1050" b="1" i="1" dirty="0" err="1">
                <a:solidFill>
                  <a:schemeClr val="bg1"/>
                </a:solidFill>
                <a:latin typeface="Times New Roman" panose="02020603050405020304" pitchFamily="18" charset="0"/>
                <a:cs typeface="Times New Roman" panose="02020603050405020304" pitchFamily="18" charset="0"/>
              </a:rPr>
              <a:t>matplotlib.backends.backend_tkagg</a:t>
            </a:r>
            <a:r>
              <a:rPr lang="en-US" sz="1050" b="1" i="1" dirty="0">
                <a:solidFill>
                  <a:schemeClr val="bg1"/>
                </a:solidFill>
                <a:latin typeface="Times New Roman" panose="02020603050405020304" pitchFamily="18" charset="0"/>
                <a:cs typeface="Times New Roman" panose="02020603050405020304" pitchFamily="18" charset="0"/>
              </a:rPr>
              <a:t> import </a:t>
            </a:r>
            <a:r>
              <a:rPr lang="en-US" sz="1050" b="1" i="1" dirty="0" err="1">
                <a:solidFill>
                  <a:schemeClr val="bg1"/>
                </a:solidFill>
                <a:latin typeface="Times New Roman" panose="02020603050405020304" pitchFamily="18" charset="0"/>
                <a:cs typeface="Times New Roman" panose="02020603050405020304" pitchFamily="18" charset="0"/>
              </a:rPr>
              <a:t>FigureCanvasTkAgg</a:t>
            </a:r>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from </a:t>
            </a:r>
            <a:r>
              <a:rPr lang="en-US" sz="1050" b="1" i="1" dirty="0" err="1">
                <a:solidFill>
                  <a:schemeClr val="bg1"/>
                </a:solidFill>
                <a:latin typeface="Times New Roman" panose="02020603050405020304" pitchFamily="18" charset="0"/>
                <a:cs typeface="Times New Roman" panose="02020603050405020304" pitchFamily="18" charset="0"/>
              </a:rPr>
              <a:t>matplotlib.figure</a:t>
            </a:r>
            <a:r>
              <a:rPr lang="en-US" sz="1050" b="1" i="1" dirty="0">
                <a:solidFill>
                  <a:schemeClr val="bg1"/>
                </a:solidFill>
                <a:latin typeface="Times New Roman" panose="02020603050405020304" pitchFamily="18" charset="0"/>
                <a:cs typeface="Times New Roman" panose="02020603050405020304" pitchFamily="18" charset="0"/>
              </a:rPr>
              <a:t> import Figure</a:t>
            </a:r>
          </a:p>
          <a:p>
            <a:r>
              <a:rPr lang="en-US" sz="1050" b="1" i="1" dirty="0">
                <a:solidFill>
                  <a:schemeClr val="bg1"/>
                </a:solidFill>
                <a:latin typeface="Times New Roman" panose="02020603050405020304" pitchFamily="18" charset="0"/>
                <a:cs typeface="Times New Roman" panose="02020603050405020304" pitchFamily="18" charset="0"/>
              </a:rPr>
              <a:t># Create the GUI window</a:t>
            </a:r>
          </a:p>
          <a:p>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Toplevel</a:t>
            </a:r>
            <a:r>
              <a:rPr lang="en-US" sz="1050" b="1" i="1" dirty="0">
                <a:solidFill>
                  <a:schemeClr val="bg1"/>
                </a:solidFill>
                <a:latin typeface="Times New Roman" panose="02020603050405020304" pitchFamily="18" charset="0"/>
                <a:cs typeface="Times New Roman" panose="02020603050405020304" pitchFamily="18" charset="0"/>
              </a:rPr>
              <a:t>(root)</a:t>
            </a:r>
          </a:p>
          <a:p>
            <a:r>
              <a:rPr lang="en-US" sz="1050" b="1" i="1" dirty="0" err="1">
                <a:solidFill>
                  <a:schemeClr val="bg1"/>
                </a:solidFill>
                <a:latin typeface="Times New Roman" panose="02020603050405020304" pitchFamily="18" charset="0"/>
                <a:cs typeface="Times New Roman" panose="02020603050405020304" pitchFamily="18" charset="0"/>
              </a:rPr>
              <a:t>new_window.title</a:t>
            </a:r>
            <a:r>
              <a:rPr lang="en-US" sz="1050" b="1" i="1" dirty="0">
                <a:solidFill>
                  <a:schemeClr val="bg1"/>
                </a:solidFill>
                <a:latin typeface="Times New Roman" panose="02020603050405020304" pitchFamily="18" charset="0"/>
                <a:cs typeface="Times New Roman" panose="02020603050405020304" pitchFamily="18" charset="0"/>
              </a:rPr>
              <a:t>(“Graph")</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Get the top 10 states with the highest number of active cases</a:t>
            </a:r>
          </a:p>
          <a:p>
            <a:r>
              <a:rPr lang="en-US" sz="1050" b="1" i="1" dirty="0">
                <a:solidFill>
                  <a:schemeClr val="bg1"/>
                </a:solidFill>
                <a:latin typeface="Times New Roman" panose="02020603050405020304" pitchFamily="18" charset="0"/>
                <a:cs typeface="Times New Roman" panose="02020603050405020304" pitchFamily="18" charset="0"/>
              </a:rPr>
              <a:t>top_10_active_cases = </a:t>
            </a:r>
            <a:r>
              <a:rPr lang="en-US" sz="1050" b="1" i="1" dirty="0" err="1">
                <a:solidFill>
                  <a:schemeClr val="bg1"/>
                </a:solidFill>
                <a:latin typeface="Times New Roman" panose="02020603050405020304" pitchFamily="18" charset="0"/>
                <a:cs typeface="Times New Roman" panose="02020603050405020304" pitchFamily="18" charset="0"/>
              </a:rPr>
              <a:t>covid_df.groupby</a:t>
            </a:r>
            <a:r>
              <a:rPr lang="en-US" sz="1050" b="1" i="1" dirty="0">
                <a:solidFill>
                  <a:schemeClr val="bg1"/>
                </a:solidFill>
                <a:latin typeface="Times New Roman" panose="02020603050405020304" pitchFamily="18" charset="0"/>
                <a:cs typeface="Times New Roman" panose="02020603050405020304" pitchFamily="18" charset="0"/>
              </a:rPr>
              <a:t>("State/</a:t>
            </a:r>
            <a:r>
              <a:rPr lang="en-US" sz="1050" b="1" i="1" dirty="0" err="1">
                <a:solidFill>
                  <a:schemeClr val="bg1"/>
                </a:solidFill>
                <a:latin typeface="Times New Roman" panose="02020603050405020304" pitchFamily="18" charset="0"/>
                <a:cs typeface="Times New Roman" panose="02020603050405020304" pitchFamily="18" charset="0"/>
              </a:rPr>
              <a:t>UnionTerritory</a:t>
            </a:r>
            <a:r>
              <a:rPr lang="en-US" sz="1050" b="1" i="1" dirty="0">
                <a:solidFill>
                  <a:schemeClr val="bg1"/>
                </a:solidFill>
                <a:latin typeface="Times New Roman" panose="02020603050405020304" pitchFamily="18" charset="0"/>
                <a:cs typeface="Times New Roman" panose="02020603050405020304" pitchFamily="18" charset="0"/>
              </a:rPr>
              <a:t>")[“Active </a:t>
            </a:r>
            <a:r>
              <a:rPr lang="en-US" sz="1050" b="1" i="1" dirty="0" err="1">
                <a:solidFill>
                  <a:schemeClr val="bg1"/>
                </a:solidFill>
                <a:latin typeface="Times New Roman" panose="02020603050405020304" pitchFamily="18" charset="0"/>
                <a:cs typeface="Times New Roman" panose="02020603050405020304" pitchFamily="18" charset="0"/>
              </a:rPr>
              <a:t>Casses</a:t>
            </a:r>
            <a:r>
              <a:rPr lang="en-US" sz="1050" b="1" i="1" dirty="0">
                <a:solidFill>
                  <a:schemeClr val="bg1"/>
                </a:solidFill>
                <a:latin typeface="Times New Roman" panose="02020603050405020304" pitchFamily="18" charset="0"/>
                <a:cs typeface="Times New Roman" panose="02020603050405020304" pitchFamily="18" charset="0"/>
              </a:rPr>
              <a:t>"].max()</a:t>
            </a:r>
          </a:p>
          <a:p>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nlargest</a:t>
            </a:r>
            <a:r>
              <a:rPr lang="en-US" sz="1050" b="1" i="1" dirty="0">
                <a:solidFill>
                  <a:schemeClr val="bg1"/>
                </a:solidFill>
                <a:latin typeface="Times New Roman" panose="02020603050405020304" pitchFamily="18" charset="0"/>
                <a:cs typeface="Times New Roman" panose="02020603050405020304" pitchFamily="18" charset="0"/>
              </a:rPr>
              <a:t>(10).</a:t>
            </a:r>
            <a:r>
              <a:rPr lang="en-US" sz="1050" b="1" i="1" dirty="0" err="1">
                <a:solidFill>
                  <a:schemeClr val="bg1"/>
                </a:solidFill>
                <a:latin typeface="Times New Roman" panose="02020603050405020304" pitchFamily="18" charset="0"/>
                <a:cs typeface="Times New Roman" panose="02020603050405020304" pitchFamily="18" charset="0"/>
              </a:rPr>
              <a:t>reset_index</a:t>
            </a:r>
            <a:r>
              <a:rPr lang="en-US" sz="1050" b="1" i="1" dirty="0">
                <a:solidFill>
                  <a:schemeClr val="bg1"/>
                </a:solidFill>
                <a:latin typeface="Times New Roman" panose="02020603050405020304" pitchFamily="18" charset="0"/>
                <a:cs typeface="Times New Roman" panose="02020603050405020304" pitchFamily="18" charset="0"/>
              </a:rPr>
              <a:t>()</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Create the bar plot</a:t>
            </a:r>
          </a:p>
          <a:p>
            <a:r>
              <a:rPr lang="en-US" sz="1050" b="1" i="1" dirty="0">
                <a:solidFill>
                  <a:schemeClr val="bg1"/>
                </a:solidFill>
                <a:latin typeface="Times New Roman" panose="02020603050405020304" pitchFamily="18" charset="0"/>
                <a:cs typeface="Times New Roman" panose="02020603050405020304" pitchFamily="18" charset="0"/>
              </a:rPr>
              <a:t>fig = </a:t>
            </a:r>
            <a:r>
              <a:rPr lang="en-US" sz="1050" b="1" i="1" dirty="0" err="1">
                <a:solidFill>
                  <a:schemeClr val="bg1"/>
                </a:solidFill>
                <a:latin typeface="Times New Roman" panose="02020603050405020304" pitchFamily="18" charset="0"/>
                <a:cs typeface="Times New Roman" panose="02020603050405020304" pitchFamily="18" charset="0"/>
              </a:rPr>
              <a:t>plt.figure</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figsize</a:t>
            </a:r>
            <a:r>
              <a:rPr lang="en-US" sz="1050" b="1" i="1" dirty="0">
                <a:solidFill>
                  <a:schemeClr val="bg1"/>
                </a:solidFill>
                <a:latin typeface="Times New Roman" panose="02020603050405020304" pitchFamily="18" charset="0"/>
                <a:cs typeface="Times New Roman" panose="02020603050405020304" pitchFamily="18" charset="0"/>
              </a:rPr>
              <a:t>=(12, 8))</a:t>
            </a:r>
          </a:p>
          <a:p>
            <a:r>
              <a:rPr lang="en-US" sz="1050" b="1" i="1" dirty="0" err="1">
                <a:solidFill>
                  <a:schemeClr val="bg1"/>
                </a:solidFill>
                <a:latin typeface="Times New Roman" panose="02020603050405020304" pitchFamily="18" charset="0"/>
                <a:cs typeface="Times New Roman" panose="02020603050405020304" pitchFamily="18" charset="0"/>
              </a:rPr>
              <a:t>plt.title</a:t>
            </a:r>
            <a:r>
              <a:rPr lang="en-US" sz="1050" b="1" i="1" dirty="0">
                <a:solidFill>
                  <a:schemeClr val="bg1"/>
                </a:solidFill>
                <a:latin typeface="Times New Roman" panose="02020603050405020304" pitchFamily="18" charset="0"/>
                <a:cs typeface="Times New Roman" panose="02020603050405020304" pitchFamily="18" charset="0"/>
              </a:rPr>
              <a:t>("Top 10 States with Highest Active Cases", size=20, </a:t>
            </a:r>
            <a:r>
              <a:rPr lang="en-US" sz="1050" b="1" i="1" dirty="0" err="1">
                <a:solidFill>
                  <a:schemeClr val="bg1"/>
                </a:solidFill>
                <a:latin typeface="Times New Roman" panose="02020603050405020304" pitchFamily="18" charset="0"/>
                <a:cs typeface="Times New Roman" panose="02020603050405020304" pitchFamily="18" charset="0"/>
              </a:rPr>
              <a:t>fontweight</a:t>
            </a:r>
            <a:r>
              <a:rPr lang="en-US" sz="1050" b="1" i="1" dirty="0">
                <a:solidFill>
                  <a:schemeClr val="bg1"/>
                </a:solidFill>
                <a:latin typeface="Times New Roman" panose="02020603050405020304" pitchFamily="18" charset="0"/>
                <a:cs typeface="Times New Roman" panose="02020603050405020304" pitchFamily="18" charset="0"/>
              </a:rPr>
              <a:t>='bold')</a:t>
            </a:r>
          </a:p>
          <a:p>
            <a:r>
              <a:rPr lang="en-US" sz="1050" b="1" i="1" dirty="0">
                <a:solidFill>
                  <a:schemeClr val="bg1"/>
                </a:solidFill>
                <a:latin typeface="Times New Roman" panose="02020603050405020304" pitchFamily="18" charset="0"/>
                <a:cs typeface="Times New Roman" panose="02020603050405020304" pitchFamily="18" charset="0"/>
              </a:rPr>
              <a:t>ax = </a:t>
            </a:r>
            <a:r>
              <a:rPr lang="en-US" sz="1050" b="1" i="1" dirty="0" err="1">
                <a:solidFill>
                  <a:schemeClr val="bg1"/>
                </a:solidFill>
                <a:latin typeface="Times New Roman" panose="02020603050405020304" pitchFamily="18" charset="0"/>
                <a:cs typeface="Times New Roman" panose="02020603050405020304" pitchFamily="18" charset="0"/>
              </a:rPr>
              <a:t>sns.barplot</a:t>
            </a:r>
            <a:r>
              <a:rPr lang="en-US" sz="1050" b="1" i="1" dirty="0">
                <a:solidFill>
                  <a:schemeClr val="bg1"/>
                </a:solidFill>
                <a:latin typeface="Times New Roman" panose="02020603050405020304" pitchFamily="18" charset="0"/>
                <a:cs typeface="Times New Roman" panose="02020603050405020304" pitchFamily="18" charset="0"/>
              </a:rPr>
              <a:t>(data=top_10_active_cases, x="State/</a:t>
            </a:r>
            <a:r>
              <a:rPr lang="en-US" sz="1050" b="1" i="1" dirty="0" err="1">
                <a:solidFill>
                  <a:schemeClr val="bg1"/>
                </a:solidFill>
                <a:latin typeface="Times New Roman" panose="02020603050405020304" pitchFamily="18" charset="0"/>
                <a:cs typeface="Times New Roman" panose="02020603050405020304" pitchFamily="18" charset="0"/>
              </a:rPr>
              <a:t>UnionTerritory</a:t>
            </a:r>
            <a:r>
              <a:rPr lang="en-US" sz="1050" b="1" i="1" dirty="0">
                <a:solidFill>
                  <a:schemeClr val="bg1"/>
                </a:solidFill>
                <a:latin typeface="Times New Roman" panose="02020603050405020304" pitchFamily="18" charset="0"/>
                <a:cs typeface="Times New Roman" panose="02020603050405020304" pitchFamily="18" charset="0"/>
              </a:rPr>
              <a:t>", </a:t>
            </a:r>
          </a:p>
          <a:p>
            <a:r>
              <a:rPr lang="en-US" sz="1050" b="1" i="1" dirty="0">
                <a:solidFill>
                  <a:schemeClr val="bg1"/>
                </a:solidFill>
                <a:latin typeface="Times New Roman" panose="02020603050405020304" pitchFamily="18" charset="0"/>
                <a:cs typeface="Times New Roman" panose="02020603050405020304" pitchFamily="18" charset="0"/>
              </a:rPr>
              <a:t>y=" Active </a:t>
            </a:r>
            <a:r>
              <a:rPr lang="en-US" sz="1050" b="1" i="1" dirty="0" err="1">
                <a:solidFill>
                  <a:schemeClr val="bg1"/>
                </a:solidFill>
                <a:latin typeface="Times New Roman" panose="02020603050405020304" pitchFamily="18" charset="0"/>
                <a:cs typeface="Times New Roman" panose="02020603050405020304" pitchFamily="18" charset="0"/>
              </a:rPr>
              <a:t>Casses</a:t>
            </a:r>
            <a:r>
              <a:rPr lang="en-US" sz="1050" b="1" i="1" dirty="0">
                <a:solidFill>
                  <a:schemeClr val="bg1"/>
                </a:solidFill>
                <a:latin typeface="Times New Roman" panose="02020603050405020304" pitchFamily="18" charset="0"/>
                <a:cs typeface="Times New Roman" panose="02020603050405020304" pitchFamily="18" charset="0"/>
              </a:rPr>
              <a:t> ",linewidth=2, </a:t>
            </a:r>
            <a:r>
              <a:rPr lang="en-US" sz="1050" b="1" i="1" dirty="0" err="1">
                <a:solidFill>
                  <a:schemeClr val="bg1"/>
                </a:solidFill>
                <a:latin typeface="Times New Roman" panose="02020603050405020304" pitchFamily="18" charset="0"/>
                <a:cs typeface="Times New Roman" panose="02020603050405020304" pitchFamily="18" charset="0"/>
              </a:rPr>
              <a:t>edgecolor</a:t>
            </a:r>
            <a:r>
              <a:rPr lang="en-US" sz="1050" b="1" i="1" dirty="0">
                <a:solidFill>
                  <a:schemeClr val="bg1"/>
                </a:solidFill>
                <a:latin typeface="Times New Roman" panose="02020603050405020304" pitchFamily="18" charset="0"/>
                <a:cs typeface="Times New Roman" panose="02020603050405020304" pitchFamily="18" charset="0"/>
              </a:rPr>
              <a:t>='black', palette='</a:t>
            </a:r>
            <a:r>
              <a:rPr lang="en-US" sz="1050" b="1" i="1" dirty="0" err="1">
                <a:solidFill>
                  <a:schemeClr val="bg1"/>
                </a:solidFill>
                <a:latin typeface="Times New Roman" panose="02020603050405020304" pitchFamily="18" charset="0"/>
                <a:cs typeface="Times New Roman" panose="02020603050405020304" pitchFamily="18" charset="0"/>
              </a:rPr>
              <a:t>coolwarm</a:t>
            </a:r>
            <a:r>
              <a:rPr lang="en-US" sz="1050" b="1" i="1" dirty="0">
                <a:solidFill>
                  <a:schemeClr val="bg1"/>
                </a:solidFill>
                <a:latin typeface="Times New Roman" panose="02020603050405020304" pitchFamily="18" charset="0"/>
                <a:cs typeface="Times New Roman" panose="02020603050405020304" pitchFamily="18" charset="0"/>
              </a:rPr>
              <a:t>’)</a:t>
            </a:r>
          </a:p>
          <a:p>
            <a:endParaRPr lang="en-US" sz="1050" b="1" i="1" dirty="0">
              <a:solidFill>
                <a:schemeClr val="bg1"/>
              </a:solidFill>
              <a:latin typeface="Times New Roman" panose="02020603050405020304" pitchFamily="18" charset="0"/>
              <a:cs typeface="Times New Roman" panose="02020603050405020304" pitchFamily="18" charset="0"/>
            </a:endParaRP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Add labels to each bar</a:t>
            </a:r>
          </a:p>
          <a:p>
            <a:r>
              <a:rPr lang="en-US" sz="1050" b="1" i="1" dirty="0">
                <a:solidFill>
                  <a:schemeClr val="bg1"/>
                </a:solidFill>
                <a:latin typeface="Times New Roman" panose="02020603050405020304" pitchFamily="18" charset="0"/>
                <a:cs typeface="Times New Roman" panose="02020603050405020304" pitchFamily="18" charset="0"/>
              </a:rPr>
              <a:t>for </a:t>
            </a:r>
            <a:r>
              <a:rPr lang="en-US" sz="1050" b="1" i="1" dirty="0" err="1">
                <a:solidFill>
                  <a:schemeClr val="bg1"/>
                </a:solidFill>
                <a:latin typeface="Times New Roman" panose="02020603050405020304" pitchFamily="18" charset="0"/>
                <a:cs typeface="Times New Roman" panose="02020603050405020304" pitchFamily="18" charset="0"/>
              </a:rPr>
              <a:t>i</a:t>
            </a:r>
            <a:r>
              <a:rPr lang="en-US" sz="1050" b="1" i="1" dirty="0">
                <a:solidFill>
                  <a:schemeClr val="bg1"/>
                </a:solidFill>
                <a:latin typeface="Times New Roman" panose="02020603050405020304" pitchFamily="18" charset="0"/>
                <a:cs typeface="Times New Roman" panose="02020603050405020304" pitchFamily="18" charset="0"/>
              </a:rPr>
              <a:t>, bar in enumerate(</a:t>
            </a:r>
            <a:r>
              <a:rPr lang="en-US" sz="1050" b="1" i="1" dirty="0" err="1">
                <a:solidFill>
                  <a:schemeClr val="bg1"/>
                </a:solidFill>
                <a:latin typeface="Times New Roman" panose="02020603050405020304" pitchFamily="18" charset="0"/>
                <a:cs typeface="Times New Roman" panose="02020603050405020304" pitchFamily="18" charset="0"/>
              </a:rPr>
              <a:t>ax.patches</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a:solidFill>
                  <a:schemeClr val="bg1"/>
                </a:solidFill>
                <a:latin typeface="Times New Roman" panose="02020603050405020304" pitchFamily="18" charset="0"/>
                <a:cs typeface="Times New Roman" panose="02020603050405020304" pitchFamily="18" charset="0"/>
              </a:rPr>
              <a:t>    </a:t>
            </a:r>
            <a:r>
              <a:rPr lang="en-US" sz="1050" b="1" i="1" dirty="0" err="1">
                <a:solidFill>
                  <a:schemeClr val="bg1"/>
                </a:solidFill>
                <a:latin typeface="Times New Roman" panose="02020603050405020304" pitchFamily="18" charset="0"/>
                <a:cs typeface="Times New Roman" panose="02020603050405020304" pitchFamily="18" charset="0"/>
              </a:rPr>
              <a:t>ax.text</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bar.get_x</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bar.get_width</a:t>
            </a:r>
            <a:r>
              <a:rPr lang="en-US" sz="1050" b="1" i="1" dirty="0">
                <a:solidFill>
                  <a:schemeClr val="bg1"/>
                </a:solidFill>
                <a:latin typeface="Times New Roman" panose="02020603050405020304" pitchFamily="18" charset="0"/>
                <a:cs typeface="Times New Roman" panose="02020603050405020304" pitchFamily="18" charset="0"/>
              </a:rPr>
              <a:t>() / 2, </a:t>
            </a:r>
            <a:r>
              <a:rPr lang="en-US" sz="1050" b="1" i="1" dirty="0" err="1">
                <a:solidFill>
                  <a:schemeClr val="bg1"/>
                </a:solidFill>
                <a:latin typeface="Times New Roman" panose="02020603050405020304" pitchFamily="18" charset="0"/>
                <a:cs typeface="Times New Roman" panose="02020603050405020304" pitchFamily="18" charset="0"/>
              </a:rPr>
              <a:t>bar.get_height</a:t>
            </a:r>
            <a:r>
              <a:rPr lang="en-US" sz="1050" b="1" i="1" dirty="0">
                <a:solidFill>
                  <a:schemeClr val="bg1"/>
                </a:solidFill>
                <a:latin typeface="Times New Roman" panose="02020603050405020304" pitchFamily="18" charset="0"/>
                <a:cs typeface="Times New Roman" panose="02020603050405020304" pitchFamily="18" charset="0"/>
              </a:rPr>
              <a:t>(), top_10_active_cases.iloc[</a:t>
            </a:r>
            <a:r>
              <a:rPr lang="en-US" sz="1050" b="1" i="1" dirty="0" err="1">
                <a:solidFill>
                  <a:schemeClr val="bg1"/>
                </a:solidFill>
                <a:latin typeface="Times New Roman" panose="02020603050405020304" pitchFamily="18" charset="0"/>
                <a:cs typeface="Times New Roman" panose="02020603050405020304" pitchFamily="18" charset="0"/>
              </a:rPr>
              <a:t>i</a:t>
            </a:r>
            <a:r>
              <a:rPr lang="en-US" sz="1050" b="1" i="1" dirty="0">
                <a:solidFill>
                  <a:schemeClr val="bg1"/>
                </a:solidFill>
                <a:latin typeface="Times New Roman" panose="02020603050405020304" pitchFamily="18" charset="0"/>
                <a:cs typeface="Times New Roman" panose="02020603050405020304" pitchFamily="18" charset="0"/>
              </a:rPr>
              <a:t>][" Active </a:t>
            </a:r>
            <a:r>
              <a:rPr lang="en-US" sz="1050" b="1" i="1" dirty="0" err="1">
                <a:solidFill>
                  <a:schemeClr val="bg1"/>
                </a:solidFill>
                <a:latin typeface="Times New Roman" panose="02020603050405020304" pitchFamily="18" charset="0"/>
                <a:cs typeface="Times New Roman" panose="02020603050405020304" pitchFamily="18" charset="0"/>
              </a:rPr>
              <a:t>Casses</a:t>
            </a:r>
            <a:r>
              <a:rPr lang="en-US" sz="1050" b="1" i="1" dirty="0">
                <a:solidFill>
                  <a:schemeClr val="bg1"/>
                </a:solidFill>
                <a:latin typeface="Times New Roman" panose="02020603050405020304" pitchFamily="18" charset="0"/>
                <a:cs typeface="Times New Roman" panose="02020603050405020304" pitchFamily="18" charset="0"/>
              </a:rPr>
              <a:t> "],</a:t>
            </a:r>
          </a:p>
          <a:p>
            <a:r>
              <a:rPr lang="en-US" sz="1050" b="1" i="1" dirty="0">
                <a:solidFill>
                  <a:schemeClr val="bg1"/>
                </a:solidFill>
                <a:latin typeface="Times New Roman" panose="02020603050405020304" pitchFamily="18" charset="0"/>
                <a:cs typeface="Times New Roman" panose="02020603050405020304" pitchFamily="18" charset="0"/>
              </a:rPr>
              <a:t>            ha='center', </a:t>
            </a:r>
            <a:r>
              <a:rPr lang="en-US" sz="1050" b="1" i="1" dirty="0" err="1">
                <a:solidFill>
                  <a:schemeClr val="bg1"/>
                </a:solidFill>
                <a:latin typeface="Times New Roman" panose="02020603050405020304" pitchFamily="18" charset="0"/>
                <a:cs typeface="Times New Roman" panose="02020603050405020304" pitchFamily="18" charset="0"/>
              </a:rPr>
              <a:t>va</a:t>
            </a:r>
            <a:r>
              <a:rPr lang="en-US" sz="1050" b="1" i="1" dirty="0">
                <a:solidFill>
                  <a:schemeClr val="bg1"/>
                </a:solidFill>
                <a:latin typeface="Times New Roman" panose="02020603050405020304" pitchFamily="18" charset="0"/>
                <a:cs typeface="Times New Roman" panose="02020603050405020304" pitchFamily="18" charset="0"/>
              </a:rPr>
              <a:t>='bottom', color='white', </a:t>
            </a:r>
            <a:r>
              <a:rPr lang="en-US" sz="1050" b="1" i="1" dirty="0" err="1">
                <a:solidFill>
                  <a:schemeClr val="bg1"/>
                </a:solidFill>
                <a:latin typeface="Times New Roman" panose="02020603050405020304" pitchFamily="18" charset="0"/>
                <a:cs typeface="Times New Roman" panose="02020603050405020304" pitchFamily="18" charset="0"/>
              </a:rPr>
              <a:t>fontweight</a:t>
            </a:r>
            <a:r>
              <a:rPr lang="en-US" sz="1050" b="1" i="1" dirty="0">
                <a:solidFill>
                  <a:schemeClr val="bg1"/>
                </a:solidFill>
                <a:latin typeface="Times New Roman" panose="02020603050405020304" pitchFamily="18" charset="0"/>
                <a:cs typeface="Times New Roman" panose="02020603050405020304" pitchFamily="18" charset="0"/>
              </a:rPr>
              <a:t>='bold')</a:t>
            </a:r>
          </a:p>
        </p:txBody>
      </p:sp>
      <p:sp>
        <p:nvSpPr>
          <p:cNvPr id="18" name="TextBox 17"/>
          <p:cNvSpPr txBox="1"/>
          <p:nvPr/>
        </p:nvSpPr>
        <p:spPr>
          <a:xfrm>
            <a:off x="5353556" y="330610"/>
            <a:ext cx="4539278" cy="3647152"/>
          </a:xfrm>
          <a:prstGeom prst="rect">
            <a:avLst/>
          </a:prstGeom>
          <a:noFill/>
        </p:spPr>
        <p:txBody>
          <a:bodyPr wrap="square" rtlCol="0">
            <a:spAutoFit/>
          </a:bodyPr>
          <a:lstStyle/>
          <a:p>
            <a:r>
              <a:rPr lang="en-US" sz="1050" b="1" i="1" dirty="0" err="1">
                <a:solidFill>
                  <a:schemeClr val="bg1"/>
                </a:solidFill>
                <a:latin typeface="Times New Roman" panose="02020603050405020304" pitchFamily="18" charset="0"/>
                <a:cs typeface="Times New Roman" panose="02020603050405020304" pitchFamily="18" charset="0"/>
              </a:rPr>
              <a:t>ax.set_xlabel</a:t>
            </a:r>
            <a:r>
              <a:rPr lang="en-US" sz="1050" b="1" i="1" dirty="0">
                <a:solidFill>
                  <a:schemeClr val="bg1"/>
                </a:solidFill>
                <a:latin typeface="Times New Roman" panose="02020603050405020304" pitchFamily="18" charset="0"/>
                <a:cs typeface="Times New Roman" panose="02020603050405020304" pitchFamily="18" charset="0"/>
              </a:rPr>
              <a:t>("State/Union Territory", size=14, </a:t>
            </a:r>
            <a:r>
              <a:rPr lang="en-US" sz="1050" b="1" i="1" dirty="0" err="1">
                <a:solidFill>
                  <a:schemeClr val="bg1"/>
                </a:solidFill>
                <a:latin typeface="Times New Roman" panose="02020603050405020304" pitchFamily="18" charset="0"/>
                <a:cs typeface="Times New Roman" panose="02020603050405020304" pitchFamily="18" charset="0"/>
              </a:rPr>
              <a:t>fontweight</a:t>
            </a:r>
            <a:r>
              <a:rPr lang="en-US" sz="1050" b="1" i="1" dirty="0">
                <a:solidFill>
                  <a:schemeClr val="bg1"/>
                </a:solidFill>
                <a:latin typeface="Times New Roman" panose="02020603050405020304" pitchFamily="18" charset="0"/>
                <a:cs typeface="Times New Roman" panose="02020603050405020304" pitchFamily="18" charset="0"/>
              </a:rPr>
              <a:t>='bold')</a:t>
            </a:r>
          </a:p>
          <a:p>
            <a:r>
              <a:rPr lang="en-US" sz="1050" b="1" i="1" dirty="0" err="1">
                <a:solidFill>
                  <a:schemeClr val="bg1"/>
                </a:solidFill>
                <a:latin typeface="Times New Roman" panose="02020603050405020304" pitchFamily="18" charset="0"/>
                <a:cs typeface="Times New Roman" panose="02020603050405020304" pitchFamily="18" charset="0"/>
              </a:rPr>
              <a:t>ax.set_ylabel</a:t>
            </a:r>
            <a:r>
              <a:rPr lang="en-US" sz="1050" b="1" i="1" dirty="0">
                <a:solidFill>
                  <a:schemeClr val="bg1"/>
                </a:solidFill>
                <a:latin typeface="Times New Roman" panose="02020603050405020304" pitchFamily="18" charset="0"/>
                <a:cs typeface="Times New Roman" panose="02020603050405020304" pitchFamily="18" charset="0"/>
              </a:rPr>
              <a:t>("Active Cases", size=14, </a:t>
            </a:r>
            <a:r>
              <a:rPr lang="en-US" sz="1050" b="1" i="1" dirty="0" err="1">
                <a:solidFill>
                  <a:schemeClr val="bg1"/>
                </a:solidFill>
                <a:latin typeface="Times New Roman" panose="02020603050405020304" pitchFamily="18" charset="0"/>
                <a:cs typeface="Times New Roman" panose="02020603050405020304" pitchFamily="18" charset="0"/>
              </a:rPr>
              <a:t>fontweight</a:t>
            </a:r>
            <a:r>
              <a:rPr lang="en-US" sz="1050" b="1" i="1" dirty="0">
                <a:solidFill>
                  <a:schemeClr val="bg1"/>
                </a:solidFill>
                <a:latin typeface="Times New Roman" panose="02020603050405020304" pitchFamily="18" charset="0"/>
                <a:cs typeface="Times New Roman" panose="02020603050405020304" pitchFamily="18" charset="0"/>
              </a:rPr>
              <a:t>='bold')</a:t>
            </a:r>
          </a:p>
          <a:p>
            <a:r>
              <a:rPr lang="en-US" sz="1050" b="1" i="1" dirty="0" err="1">
                <a:solidFill>
                  <a:schemeClr val="bg1"/>
                </a:solidFill>
                <a:latin typeface="Times New Roman" panose="02020603050405020304" pitchFamily="18" charset="0"/>
                <a:cs typeface="Times New Roman" panose="02020603050405020304" pitchFamily="18" charset="0"/>
              </a:rPr>
              <a:t>ax.set_xticklabels</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ax.get_xticklabels</a:t>
            </a:r>
            <a:r>
              <a:rPr lang="en-US" sz="1050" b="1" i="1" dirty="0">
                <a:solidFill>
                  <a:schemeClr val="bg1"/>
                </a:solidFill>
                <a:latin typeface="Times New Roman" panose="02020603050405020304" pitchFamily="18" charset="0"/>
                <a:cs typeface="Times New Roman" panose="02020603050405020304" pitchFamily="18" charset="0"/>
              </a:rPr>
              <a:t>(), rotation=45, ha="right")</a:t>
            </a:r>
          </a:p>
          <a:p>
            <a:r>
              <a:rPr lang="en-US" sz="1050" b="1" i="1" dirty="0">
                <a:solidFill>
                  <a:schemeClr val="bg1"/>
                </a:solidFill>
                <a:latin typeface="Times New Roman" panose="02020603050405020304" pitchFamily="18" charset="0"/>
                <a:cs typeface="Times New Roman" panose="02020603050405020304" pitchFamily="18" charset="0"/>
              </a:rPr>
              <a:t># Set the background color</a:t>
            </a:r>
          </a:p>
          <a:p>
            <a:r>
              <a:rPr lang="en-US" sz="1050" b="1" i="1" dirty="0" err="1">
                <a:solidFill>
                  <a:schemeClr val="bg1"/>
                </a:solidFill>
                <a:latin typeface="Times New Roman" panose="02020603050405020304" pitchFamily="18" charset="0"/>
                <a:cs typeface="Times New Roman" panose="02020603050405020304" pitchFamily="18" charset="0"/>
              </a:rPr>
              <a:t>plt.gca</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set_facecolor</a:t>
            </a:r>
            <a:r>
              <a:rPr lang="en-US" sz="1050" b="1" i="1" dirty="0">
                <a:solidFill>
                  <a:schemeClr val="bg1"/>
                </a:solidFill>
                <a:latin typeface="Times New Roman" panose="02020603050405020304" pitchFamily="18" charset="0"/>
                <a:cs typeface="Times New Roman" panose="02020603050405020304" pitchFamily="18" charset="0"/>
              </a:rPr>
              <a:t>('#333333')</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Remove the spines</a:t>
            </a:r>
          </a:p>
          <a:p>
            <a:r>
              <a:rPr lang="en-US" sz="1050" b="1" i="1" dirty="0" err="1">
                <a:solidFill>
                  <a:schemeClr val="bg1"/>
                </a:solidFill>
                <a:latin typeface="Times New Roman" panose="02020603050405020304" pitchFamily="18" charset="0"/>
                <a:cs typeface="Times New Roman" panose="02020603050405020304" pitchFamily="18" charset="0"/>
              </a:rPr>
              <a:t>plt.gca</a:t>
            </a:r>
            <a:r>
              <a:rPr lang="en-US" sz="1050" b="1" i="1" dirty="0">
                <a:solidFill>
                  <a:schemeClr val="bg1"/>
                </a:solidFill>
                <a:latin typeface="Times New Roman" panose="02020603050405020304" pitchFamily="18" charset="0"/>
                <a:cs typeface="Times New Roman" panose="02020603050405020304" pitchFamily="18" charset="0"/>
              </a:rPr>
              <a:t>().spines['top'].</a:t>
            </a:r>
            <a:r>
              <a:rPr lang="en-US" sz="1050" b="1" i="1" dirty="0" err="1">
                <a:solidFill>
                  <a:schemeClr val="bg1"/>
                </a:solidFill>
                <a:latin typeface="Times New Roman" panose="02020603050405020304" pitchFamily="18" charset="0"/>
                <a:cs typeface="Times New Roman" panose="02020603050405020304" pitchFamily="18" charset="0"/>
              </a:rPr>
              <a:t>set_visible</a:t>
            </a:r>
            <a:r>
              <a:rPr lang="en-US" sz="1050" b="1" i="1" dirty="0">
                <a:solidFill>
                  <a:schemeClr val="bg1"/>
                </a:solidFill>
                <a:latin typeface="Times New Roman" panose="02020603050405020304" pitchFamily="18" charset="0"/>
                <a:cs typeface="Times New Roman" panose="02020603050405020304" pitchFamily="18" charset="0"/>
              </a:rPr>
              <a:t>(False)</a:t>
            </a:r>
          </a:p>
          <a:p>
            <a:r>
              <a:rPr lang="en-US" sz="1050" b="1" i="1" dirty="0" err="1">
                <a:solidFill>
                  <a:schemeClr val="bg1"/>
                </a:solidFill>
                <a:latin typeface="Times New Roman" panose="02020603050405020304" pitchFamily="18" charset="0"/>
                <a:cs typeface="Times New Roman" panose="02020603050405020304" pitchFamily="18" charset="0"/>
              </a:rPr>
              <a:t>plt.gca</a:t>
            </a:r>
            <a:r>
              <a:rPr lang="en-US" sz="1050" b="1" i="1" dirty="0">
                <a:solidFill>
                  <a:schemeClr val="bg1"/>
                </a:solidFill>
                <a:latin typeface="Times New Roman" panose="02020603050405020304" pitchFamily="18" charset="0"/>
                <a:cs typeface="Times New Roman" panose="02020603050405020304" pitchFamily="18" charset="0"/>
              </a:rPr>
              <a:t>().spines['right'].</a:t>
            </a:r>
            <a:r>
              <a:rPr lang="en-US" sz="1050" b="1" i="1" dirty="0" err="1">
                <a:solidFill>
                  <a:schemeClr val="bg1"/>
                </a:solidFill>
                <a:latin typeface="Times New Roman" panose="02020603050405020304" pitchFamily="18" charset="0"/>
                <a:cs typeface="Times New Roman" panose="02020603050405020304" pitchFamily="18" charset="0"/>
              </a:rPr>
              <a:t>set_visible</a:t>
            </a:r>
            <a:r>
              <a:rPr lang="en-US" sz="1050" b="1" i="1" dirty="0">
                <a:solidFill>
                  <a:schemeClr val="bg1"/>
                </a:solidFill>
                <a:latin typeface="Times New Roman" panose="02020603050405020304" pitchFamily="18" charset="0"/>
                <a:cs typeface="Times New Roman" panose="02020603050405020304" pitchFamily="18" charset="0"/>
              </a:rPr>
              <a:t>(False)</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Add a grid for better readability</a:t>
            </a:r>
          </a:p>
          <a:p>
            <a:r>
              <a:rPr lang="en-US" sz="1050" b="1" i="1" dirty="0" err="1">
                <a:solidFill>
                  <a:schemeClr val="bg1"/>
                </a:solidFill>
                <a:latin typeface="Times New Roman" panose="02020603050405020304" pitchFamily="18" charset="0"/>
                <a:cs typeface="Times New Roman" panose="02020603050405020304" pitchFamily="18" charset="0"/>
              </a:rPr>
              <a:t>plt.grid</a:t>
            </a:r>
            <a:r>
              <a:rPr lang="en-US" sz="1050" b="1" i="1" dirty="0">
                <a:solidFill>
                  <a:schemeClr val="bg1"/>
                </a:solidFill>
                <a:latin typeface="Times New Roman" panose="02020603050405020304" pitchFamily="18" charset="0"/>
                <a:cs typeface="Times New Roman" panose="02020603050405020304" pitchFamily="18" charset="0"/>
              </a:rPr>
              <a:t>(True, </a:t>
            </a:r>
            <a:r>
              <a:rPr lang="en-US" sz="1050" b="1" i="1" dirty="0" err="1">
                <a:solidFill>
                  <a:schemeClr val="bg1"/>
                </a:solidFill>
                <a:latin typeface="Times New Roman" panose="02020603050405020304" pitchFamily="18" charset="0"/>
                <a:cs typeface="Times New Roman" panose="02020603050405020304" pitchFamily="18" charset="0"/>
              </a:rPr>
              <a:t>linestyle</a:t>
            </a:r>
            <a:r>
              <a:rPr lang="en-US" sz="1050" b="1" i="1" dirty="0">
                <a:solidFill>
                  <a:schemeClr val="bg1"/>
                </a:solidFill>
                <a:latin typeface="Times New Roman" panose="02020603050405020304" pitchFamily="18" charset="0"/>
                <a:cs typeface="Times New Roman" panose="02020603050405020304" pitchFamily="18" charset="0"/>
              </a:rPr>
              <a:t>='--', alpha=0.4)</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err="1">
                <a:solidFill>
                  <a:schemeClr val="bg1"/>
                </a:solidFill>
                <a:latin typeface="Times New Roman" panose="02020603050405020304" pitchFamily="18" charset="0"/>
                <a:cs typeface="Times New Roman" panose="02020603050405020304" pitchFamily="18" charset="0"/>
              </a:rPr>
              <a:t>plt.tight_layout</a:t>
            </a:r>
            <a:r>
              <a:rPr lang="en-US" sz="1050" b="1" i="1" dirty="0">
                <a:solidFill>
                  <a:schemeClr val="bg1"/>
                </a:solidFill>
                <a:latin typeface="Times New Roman" panose="02020603050405020304" pitchFamily="18" charset="0"/>
                <a:cs typeface="Times New Roman" panose="02020603050405020304" pitchFamily="18" charset="0"/>
              </a:rPr>
              <a:t>()</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Embed the plot into the GUI</a:t>
            </a:r>
          </a:p>
          <a:p>
            <a:r>
              <a:rPr lang="en-US" sz="1050" b="1" i="1" dirty="0">
                <a:solidFill>
                  <a:schemeClr val="bg1"/>
                </a:solidFill>
                <a:latin typeface="Times New Roman" panose="02020603050405020304" pitchFamily="18" charset="0"/>
                <a:cs typeface="Times New Roman" panose="02020603050405020304" pitchFamily="18" charset="0"/>
              </a:rPr>
              <a:t>canvas = </a:t>
            </a:r>
            <a:r>
              <a:rPr lang="en-US" sz="1050" b="1" i="1" dirty="0" err="1">
                <a:solidFill>
                  <a:schemeClr val="bg1"/>
                </a:solidFill>
                <a:latin typeface="Times New Roman" panose="02020603050405020304" pitchFamily="18" charset="0"/>
                <a:cs typeface="Times New Roman" panose="02020603050405020304" pitchFamily="18" charset="0"/>
              </a:rPr>
              <a:t>FigureCanvasTkAgg</a:t>
            </a:r>
            <a:r>
              <a:rPr lang="en-US" sz="1050" b="1" i="1" dirty="0">
                <a:solidFill>
                  <a:schemeClr val="bg1"/>
                </a:solidFill>
                <a:latin typeface="Times New Roman" panose="02020603050405020304" pitchFamily="18" charset="0"/>
                <a:cs typeface="Times New Roman" panose="02020603050405020304" pitchFamily="18" charset="0"/>
              </a:rPr>
              <a:t>(fig, master=</a:t>
            </a:r>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err="1">
                <a:solidFill>
                  <a:schemeClr val="bg1"/>
                </a:solidFill>
                <a:latin typeface="Times New Roman" panose="02020603050405020304" pitchFamily="18" charset="0"/>
                <a:cs typeface="Times New Roman" panose="02020603050405020304" pitchFamily="18" charset="0"/>
              </a:rPr>
              <a:t>canvas.draw</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err="1">
                <a:solidFill>
                  <a:schemeClr val="bg1"/>
                </a:solidFill>
                <a:latin typeface="Times New Roman" panose="02020603050405020304" pitchFamily="18" charset="0"/>
                <a:cs typeface="Times New Roman" panose="02020603050405020304" pitchFamily="18" charset="0"/>
              </a:rPr>
              <a:t>canvas.get_tk_widget</a:t>
            </a:r>
            <a:r>
              <a:rPr lang="en-US" sz="1050" b="1" i="1" dirty="0">
                <a:solidFill>
                  <a:schemeClr val="bg1"/>
                </a:solidFill>
                <a:latin typeface="Times New Roman" panose="02020603050405020304" pitchFamily="18" charset="0"/>
                <a:cs typeface="Times New Roman" panose="02020603050405020304" pitchFamily="18" charset="0"/>
              </a:rPr>
              <a:t>().pack()</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Run the GUI event loop</a:t>
            </a:r>
          </a:p>
          <a:p>
            <a:r>
              <a:rPr lang="en-US" sz="1050" b="1" i="1" dirty="0" err="1">
                <a:solidFill>
                  <a:schemeClr val="bg1"/>
                </a:solidFill>
                <a:latin typeface="Times New Roman" panose="02020603050405020304" pitchFamily="18" charset="0"/>
                <a:cs typeface="Times New Roman" panose="02020603050405020304" pitchFamily="18" charset="0"/>
              </a:rPr>
              <a:t>new_window.mainloop</a:t>
            </a:r>
            <a:r>
              <a:rPr lang="en-US" sz="1050" b="1" i="1" dirty="0">
                <a:solidFill>
                  <a:schemeClr val="bg1"/>
                </a:solidFill>
                <a:latin typeface="Times New Roman" panose="02020603050405020304" pitchFamily="18" charset="0"/>
                <a:cs typeface="Times New Roman" panose="02020603050405020304" pitchFamily="18" charset="0"/>
              </a:rPr>
              <a:t>()</a:t>
            </a:r>
          </a:p>
        </p:txBody>
      </p:sp>
      <p:sp>
        <p:nvSpPr>
          <p:cNvPr id="3" name="TextBox 2"/>
          <p:cNvSpPr txBox="1"/>
          <p:nvPr/>
        </p:nvSpPr>
        <p:spPr>
          <a:xfrm>
            <a:off x="164306" y="784902"/>
            <a:ext cx="5022056" cy="307777"/>
          </a:xfrm>
          <a:prstGeom prst="rect">
            <a:avLst/>
          </a:prstGeom>
          <a:noFill/>
        </p:spPr>
        <p:txBody>
          <a:bodyPr wrap="square">
            <a:spAutoFit/>
          </a:bodyPr>
          <a:lstStyle/>
          <a:p>
            <a:r>
              <a:rPr lang="en-US" sz="1400" b="1" i="1" dirty="0">
                <a:solidFill>
                  <a:srgbClr val="FFFF00"/>
                </a:solidFill>
                <a:latin typeface="Times New Roman" panose="02020603050405020304" pitchFamily="18" charset="0"/>
                <a:cs typeface="Times New Roman" panose="02020603050405020304" pitchFamily="18" charset="0"/>
              </a:rPr>
              <a:t>def </a:t>
            </a:r>
            <a:r>
              <a:rPr lang="en-US" b="1" i="1" dirty="0" err="1">
                <a:solidFill>
                  <a:srgbClr val="FFFF00"/>
                </a:solidFill>
                <a:latin typeface="Times New Roman" panose="02020603050405020304" pitchFamily="18" charset="0"/>
                <a:cs typeface="Times New Roman" panose="02020603050405020304" pitchFamily="18" charset="0"/>
              </a:rPr>
              <a:t>Active_Cases</a:t>
            </a:r>
            <a:r>
              <a:rPr lang="en-US" sz="1400" b="1" i="1" dirty="0">
                <a:solidFill>
                  <a:srgbClr val="FFFF0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43320" y="442914"/>
            <a:ext cx="5998774" cy="3085908"/>
          </a:xfrm>
          <a:prstGeom prst="rect">
            <a:avLst/>
          </a:prstGeom>
        </p:spPr>
      </p:pic>
      <p:sp>
        <p:nvSpPr>
          <p:cNvPr id="12" name="TextBox 11"/>
          <p:cNvSpPr txBox="1"/>
          <p:nvPr/>
        </p:nvSpPr>
        <p:spPr>
          <a:xfrm>
            <a:off x="743320" y="3531035"/>
            <a:ext cx="6800480" cy="1077218"/>
          </a:xfrm>
          <a:prstGeom prst="rect">
            <a:avLst/>
          </a:prstGeom>
          <a:noFill/>
        </p:spPr>
        <p:txBody>
          <a:bodyPr wrap="square">
            <a:spAutoFit/>
          </a:bodyPr>
          <a:lstStyle/>
          <a:p>
            <a:pPr algn="l"/>
            <a:r>
              <a:rPr lang="en-US" b="1" i="1" dirty="0">
                <a:solidFill>
                  <a:srgbClr val="D1D5DB"/>
                </a:solidFill>
                <a:effectLst/>
                <a:latin typeface="Times New Roman" panose="02020603050405020304" pitchFamily="18" charset="0"/>
                <a:cs typeface="Times New Roman" panose="02020603050405020304" pitchFamily="18" charset="0"/>
              </a:rPr>
              <a:t>Insights and Takeaways</a:t>
            </a:r>
          </a:p>
          <a:p>
            <a:pPr algn="l"/>
            <a:endParaRPr lang="en-US" b="1" i="1" dirty="0">
              <a:solidFill>
                <a:srgbClr val="D1D5DB"/>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1" dirty="0">
                <a:solidFill>
                  <a:srgbClr val="D1D5DB"/>
                </a:solidFill>
                <a:effectLst/>
                <a:latin typeface="Times New Roman" panose="02020603050405020304" pitchFamily="18" charset="0"/>
                <a:cs typeface="Times New Roman" panose="02020603050405020304" pitchFamily="18" charset="0"/>
              </a:rPr>
              <a:t>The visualization helps identify the states/union territories currently experiencing the highest active COVID-19 cases.</a:t>
            </a:r>
          </a:p>
          <a:p>
            <a:pPr algn="l">
              <a:buFont typeface="Arial" panose="020B0604020202020204" pitchFamily="34" charset="0"/>
              <a:buChar char="•"/>
            </a:pPr>
            <a:r>
              <a:rPr lang="en-US" sz="1200" b="0" i="1" dirty="0">
                <a:solidFill>
                  <a:srgbClr val="D1D5DB"/>
                </a:solidFill>
                <a:effectLst/>
                <a:latin typeface="Times New Roman" panose="02020603050405020304" pitchFamily="18" charset="0"/>
                <a:cs typeface="Times New Roman" panose="02020603050405020304" pitchFamily="18" charset="0"/>
              </a:rPr>
              <a:t>It provides a quick and effective way to compare the severity of the pandemic across different regions.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6876" y="845051"/>
            <a:ext cx="7690247" cy="1077218"/>
          </a:xfrm>
          <a:prstGeom prst="rect">
            <a:avLst/>
          </a:prstGeom>
          <a:noFill/>
        </p:spPr>
        <p:txBody>
          <a:bodyPr wrap="square">
            <a:spAutoFit/>
          </a:bodyPr>
          <a:lstStyle/>
          <a:p>
            <a:r>
              <a:rPr lang="en-US" sz="3200" dirty="0">
                <a:solidFill>
                  <a:schemeClr val="accent1">
                    <a:lumMod val="60000"/>
                    <a:lumOff val="40000"/>
                  </a:schemeClr>
                </a:solidFill>
                <a:latin typeface="Times New Roman" panose="02020603050405020304" pitchFamily="18" charset="0"/>
                <a:cs typeface="Times New Roman" panose="02020603050405020304" pitchFamily="18" charset="0"/>
              </a:rPr>
              <a:t>TOP 10 STATES</a:t>
            </a:r>
            <a:r>
              <a:rPr lang="en-US" sz="3200" dirty="0">
                <a:solidFill>
                  <a:schemeClr val="accent1"/>
                </a:solidFill>
                <a:latin typeface="Times New Roman" panose="02020603050405020304" pitchFamily="18" charset="0"/>
                <a:cs typeface="Times New Roman" panose="02020603050405020304" pitchFamily="18" charset="0"/>
              </a:rPr>
              <a:t> </a:t>
            </a:r>
            <a:r>
              <a:rPr lang="en-US" sz="3200" dirty="0">
                <a:solidFill>
                  <a:schemeClr val="accent1">
                    <a:lumMod val="60000"/>
                    <a:lumOff val="40000"/>
                  </a:schemeClr>
                </a:solidFill>
                <a:latin typeface="Times New Roman" panose="02020603050405020304" pitchFamily="18" charset="0"/>
                <a:cs typeface="Times New Roman" panose="02020603050405020304" pitchFamily="18" charset="0"/>
              </a:rPr>
              <a:t>WITH</a:t>
            </a:r>
            <a:r>
              <a:rPr lang="en-US" sz="3200" dirty="0">
                <a:solidFill>
                  <a:schemeClr val="accent1"/>
                </a:solidFill>
                <a:latin typeface="Times New Roman" panose="02020603050405020304" pitchFamily="18" charset="0"/>
                <a:cs typeface="Times New Roman" panose="02020603050405020304" pitchFamily="18" charset="0"/>
              </a:rPr>
              <a:t> </a:t>
            </a:r>
            <a:r>
              <a:rPr lang="en-US" sz="3200" dirty="0">
                <a:solidFill>
                  <a:schemeClr val="bg1"/>
                </a:solidFill>
                <a:latin typeface="Times New Roman" panose="02020603050405020304" pitchFamily="18" charset="0"/>
                <a:cs typeface="Times New Roman" panose="02020603050405020304" pitchFamily="18" charset="0"/>
              </a:rPr>
              <a:t>HIGHEST DEATH CASES:</a:t>
            </a:r>
            <a:endParaRPr lang="en-US" sz="3200" dirty="0"/>
          </a:p>
        </p:txBody>
      </p:sp>
      <p:pic>
        <p:nvPicPr>
          <p:cNvPr id="4" name="Google Shape;2774;p36"/>
          <p:cNvPicPr preferRelativeResize="0"/>
          <p:nvPr/>
        </p:nvPicPr>
        <p:blipFill rotWithShape="1">
          <a:blip r:embed="rId2"/>
          <a:srcRect l="15592" r="15598"/>
          <a:stretch>
            <a:fillRect/>
          </a:stretch>
        </p:blipFill>
        <p:spPr>
          <a:xfrm>
            <a:off x="4918650" y="1856082"/>
            <a:ext cx="2727600" cy="2730300"/>
          </a:xfrm>
          <a:prstGeom prst="ellipse">
            <a:avLst/>
          </a:prstGeom>
          <a:noFill/>
          <a:ln>
            <a:noFill/>
          </a:ln>
          <a:effectLst>
            <a:outerShdw blurRad="657225" algn="bl" rotWithShape="0">
              <a:schemeClr val="accent2">
                <a:alpha val="40000"/>
              </a:scheme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sp>
        <p:nvSpPr>
          <p:cNvPr id="12" name="TextBox 11"/>
          <p:cNvSpPr txBox="1"/>
          <p:nvPr/>
        </p:nvSpPr>
        <p:spPr>
          <a:xfrm>
            <a:off x="250032" y="957262"/>
            <a:ext cx="5577656" cy="2839239"/>
          </a:xfrm>
          <a:prstGeom prst="rect">
            <a:avLst/>
          </a:prstGeom>
          <a:noFill/>
        </p:spPr>
        <p:txBody>
          <a:bodyPr wrap="square" rtlCol="0">
            <a:spAutoFit/>
          </a:bodyPr>
          <a:lstStyle/>
          <a:p>
            <a:r>
              <a:rPr lang="en-US" sz="1050" b="1" i="1" dirty="0">
                <a:solidFill>
                  <a:schemeClr val="bg1"/>
                </a:solidFill>
                <a:latin typeface="Times New Roman" panose="02020603050405020304" pitchFamily="18" charset="0"/>
                <a:cs typeface="Times New Roman" panose="02020603050405020304" pitchFamily="18" charset="0"/>
              </a:rPr>
              <a:t># Create the GUI window</a:t>
            </a:r>
          </a:p>
          <a:p>
            <a:r>
              <a:rPr lang="en-US" sz="1050" b="1" i="1" dirty="0" err="1">
                <a:solidFill>
                  <a:schemeClr val="bg1"/>
                </a:solidFill>
                <a:latin typeface="Times New Roman" panose="02020603050405020304" pitchFamily="18" charset="0"/>
                <a:cs typeface="Times New Roman" panose="02020603050405020304" pitchFamily="18" charset="0"/>
              </a:rPr>
              <a:t>new_window</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Toplevel</a:t>
            </a:r>
            <a:r>
              <a:rPr lang="en-US" sz="1050" b="1" i="1" dirty="0">
                <a:solidFill>
                  <a:schemeClr val="bg1"/>
                </a:solidFill>
                <a:latin typeface="Times New Roman" panose="02020603050405020304" pitchFamily="18" charset="0"/>
                <a:cs typeface="Times New Roman" panose="02020603050405020304" pitchFamily="18" charset="0"/>
              </a:rPr>
              <a:t>(root)</a:t>
            </a:r>
          </a:p>
          <a:p>
            <a:r>
              <a:rPr lang="en-US" sz="1050" b="1" i="1" dirty="0" err="1">
                <a:solidFill>
                  <a:schemeClr val="bg1"/>
                </a:solidFill>
                <a:latin typeface="Times New Roman" panose="02020603050405020304" pitchFamily="18" charset="0"/>
                <a:cs typeface="Times New Roman" panose="02020603050405020304" pitchFamily="18" charset="0"/>
              </a:rPr>
              <a:t>new_window.title</a:t>
            </a:r>
            <a:r>
              <a:rPr lang="en-US" sz="1050" b="1" i="1" dirty="0">
                <a:solidFill>
                  <a:schemeClr val="bg1"/>
                </a:solidFill>
                <a:latin typeface="Times New Roman" panose="02020603050405020304" pitchFamily="18" charset="0"/>
                <a:cs typeface="Times New Roman" panose="02020603050405020304" pitchFamily="18" charset="0"/>
              </a:rPr>
              <a:t>(“Graph")</a:t>
            </a:r>
          </a:p>
          <a:p>
            <a:r>
              <a:rPr lang="en-US" sz="1050" i="1" dirty="0">
                <a:solidFill>
                  <a:schemeClr val="bg1"/>
                </a:solidFill>
                <a:latin typeface="Times New Roman" panose="02020603050405020304" pitchFamily="18" charset="0"/>
                <a:cs typeface="Times New Roman" panose="02020603050405020304" pitchFamily="18" charset="0"/>
              </a:rPr>
              <a:t># Get the top 10 cities with the highest number of deaths</a:t>
            </a:r>
          </a:p>
          <a:p>
            <a:r>
              <a:rPr lang="en-US" sz="1050" i="1" dirty="0">
                <a:solidFill>
                  <a:schemeClr val="bg1"/>
                </a:solidFill>
                <a:latin typeface="Times New Roman" panose="02020603050405020304" pitchFamily="18" charset="0"/>
                <a:cs typeface="Times New Roman" panose="02020603050405020304" pitchFamily="18" charset="0"/>
              </a:rPr>
              <a:t>top_10_deaths = </a:t>
            </a:r>
            <a:r>
              <a:rPr lang="en-US" sz="1050" i="1" dirty="0" err="1">
                <a:solidFill>
                  <a:schemeClr val="bg1"/>
                </a:solidFill>
                <a:latin typeface="Times New Roman" panose="02020603050405020304" pitchFamily="18" charset="0"/>
                <a:cs typeface="Times New Roman" panose="02020603050405020304" pitchFamily="18" charset="0"/>
              </a:rPr>
              <a:t>covid_df.groupby</a:t>
            </a:r>
            <a:r>
              <a:rPr lang="en-US" sz="1050" i="1" dirty="0">
                <a:solidFill>
                  <a:schemeClr val="bg1"/>
                </a:solidFill>
                <a:latin typeface="Times New Roman" panose="02020603050405020304" pitchFamily="18" charset="0"/>
                <a:cs typeface="Times New Roman" panose="02020603050405020304" pitchFamily="18" charset="0"/>
              </a:rPr>
              <a:t>("State/</a:t>
            </a:r>
            <a:r>
              <a:rPr lang="en-US" sz="1050" i="1" dirty="0" err="1">
                <a:solidFill>
                  <a:schemeClr val="bg1"/>
                </a:solidFill>
                <a:latin typeface="Times New Roman" panose="02020603050405020304" pitchFamily="18" charset="0"/>
                <a:cs typeface="Times New Roman" panose="02020603050405020304" pitchFamily="18" charset="0"/>
              </a:rPr>
              <a:t>UnionTerritory</a:t>
            </a:r>
            <a:r>
              <a:rPr lang="en-US" sz="1050" i="1" dirty="0">
                <a:solidFill>
                  <a:schemeClr val="bg1"/>
                </a:solidFill>
                <a:latin typeface="Times New Roman" panose="02020603050405020304" pitchFamily="18" charset="0"/>
                <a:cs typeface="Times New Roman" panose="02020603050405020304" pitchFamily="18" charset="0"/>
              </a:rPr>
              <a:t>")["Deaths"].max().</a:t>
            </a:r>
            <a:r>
              <a:rPr lang="en-US" sz="1050" i="1" dirty="0" err="1">
                <a:solidFill>
                  <a:schemeClr val="bg1"/>
                </a:solidFill>
                <a:latin typeface="Times New Roman" panose="02020603050405020304" pitchFamily="18" charset="0"/>
                <a:cs typeface="Times New Roman" panose="02020603050405020304" pitchFamily="18" charset="0"/>
              </a:rPr>
              <a:t>nlargest</a:t>
            </a:r>
            <a:r>
              <a:rPr lang="en-US" sz="1050" i="1" dirty="0">
                <a:solidFill>
                  <a:schemeClr val="bg1"/>
                </a:solidFill>
                <a:latin typeface="Times New Roman" panose="02020603050405020304" pitchFamily="18" charset="0"/>
                <a:cs typeface="Times New Roman" panose="02020603050405020304" pitchFamily="18" charset="0"/>
              </a:rPr>
              <a:t>(10).</a:t>
            </a:r>
            <a:r>
              <a:rPr lang="en-US" sz="1050" i="1" dirty="0" err="1">
                <a:solidFill>
                  <a:schemeClr val="bg1"/>
                </a:solidFill>
                <a:latin typeface="Times New Roman" panose="02020603050405020304" pitchFamily="18" charset="0"/>
                <a:cs typeface="Times New Roman" panose="02020603050405020304" pitchFamily="18" charset="0"/>
              </a:rPr>
              <a:t>reset_index</a:t>
            </a:r>
            <a:r>
              <a:rPr lang="en-US" sz="1050" i="1" dirty="0">
                <a:solidFill>
                  <a:schemeClr val="bg1"/>
                </a:solidFill>
                <a:latin typeface="Times New Roman" panose="02020603050405020304" pitchFamily="18" charset="0"/>
                <a:cs typeface="Times New Roman" panose="02020603050405020304" pitchFamily="18" charset="0"/>
              </a:rPr>
              <a:t>()</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Create the bar plot</a:t>
            </a:r>
          </a:p>
          <a:p>
            <a:r>
              <a:rPr lang="en-US" sz="1050" i="1" dirty="0">
                <a:solidFill>
                  <a:schemeClr val="bg1"/>
                </a:solidFill>
                <a:latin typeface="Times New Roman" panose="02020603050405020304" pitchFamily="18" charset="0"/>
                <a:cs typeface="Times New Roman" panose="02020603050405020304" pitchFamily="18" charset="0"/>
              </a:rPr>
              <a:t>fig = </a:t>
            </a:r>
            <a:r>
              <a:rPr lang="en-US" sz="1050" i="1" dirty="0" err="1">
                <a:solidFill>
                  <a:schemeClr val="bg1"/>
                </a:solidFill>
                <a:latin typeface="Times New Roman" panose="02020603050405020304" pitchFamily="18" charset="0"/>
                <a:cs typeface="Times New Roman" panose="02020603050405020304" pitchFamily="18" charset="0"/>
              </a:rPr>
              <a:t>plt.figure</a:t>
            </a:r>
            <a:r>
              <a:rPr lang="en-US" sz="1050" i="1" dirty="0">
                <a:solidFill>
                  <a:schemeClr val="bg1"/>
                </a:solidFill>
                <a:latin typeface="Times New Roman" panose="02020603050405020304" pitchFamily="18" charset="0"/>
                <a:cs typeface="Times New Roman" panose="02020603050405020304" pitchFamily="18" charset="0"/>
              </a:rPr>
              <a:t>(</a:t>
            </a:r>
            <a:r>
              <a:rPr lang="en-US" sz="1050" i="1" dirty="0" err="1">
                <a:solidFill>
                  <a:schemeClr val="bg1"/>
                </a:solidFill>
                <a:latin typeface="Times New Roman" panose="02020603050405020304" pitchFamily="18" charset="0"/>
                <a:cs typeface="Times New Roman" panose="02020603050405020304" pitchFamily="18" charset="0"/>
              </a:rPr>
              <a:t>figsize</a:t>
            </a:r>
            <a:r>
              <a:rPr lang="en-US" sz="1050" i="1" dirty="0">
                <a:solidFill>
                  <a:schemeClr val="bg1"/>
                </a:solidFill>
                <a:latin typeface="Times New Roman" panose="02020603050405020304" pitchFamily="18" charset="0"/>
                <a:cs typeface="Times New Roman" panose="02020603050405020304" pitchFamily="18" charset="0"/>
              </a:rPr>
              <a:t>=(7, 6))</a:t>
            </a:r>
          </a:p>
          <a:p>
            <a:r>
              <a:rPr lang="en-US" sz="1050" i="1" dirty="0" err="1">
                <a:solidFill>
                  <a:schemeClr val="bg1"/>
                </a:solidFill>
                <a:latin typeface="Times New Roman" panose="02020603050405020304" pitchFamily="18" charset="0"/>
                <a:cs typeface="Times New Roman" panose="02020603050405020304" pitchFamily="18" charset="0"/>
              </a:rPr>
              <a:t>plt.title</a:t>
            </a:r>
            <a:r>
              <a:rPr lang="en-US" sz="1050" i="1" dirty="0">
                <a:solidFill>
                  <a:schemeClr val="bg1"/>
                </a:solidFill>
                <a:latin typeface="Times New Roman" panose="02020603050405020304" pitchFamily="18" charset="0"/>
                <a:cs typeface="Times New Roman" panose="02020603050405020304" pitchFamily="18" charset="0"/>
              </a:rPr>
              <a:t>("Top 10 States with Highest Deaths", size=20, </a:t>
            </a:r>
            <a:r>
              <a:rPr lang="en-US" sz="1050" i="1" dirty="0" err="1">
                <a:solidFill>
                  <a:schemeClr val="bg1"/>
                </a:solidFill>
                <a:latin typeface="Times New Roman" panose="02020603050405020304" pitchFamily="18" charset="0"/>
                <a:cs typeface="Times New Roman" panose="02020603050405020304" pitchFamily="18" charset="0"/>
              </a:rPr>
              <a:t>fontweight</a:t>
            </a:r>
            <a:r>
              <a:rPr lang="en-US" sz="1050" i="1" dirty="0">
                <a:solidFill>
                  <a:schemeClr val="bg1"/>
                </a:solidFill>
                <a:latin typeface="Times New Roman" panose="02020603050405020304" pitchFamily="18" charset="0"/>
                <a:cs typeface="Times New Roman" panose="02020603050405020304" pitchFamily="18" charset="0"/>
              </a:rPr>
              <a:t>='bold')</a:t>
            </a:r>
          </a:p>
          <a:p>
            <a:r>
              <a:rPr lang="en-US" sz="1050" i="1" dirty="0">
                <a:solidFill>
                  <a:schemeClr val="bg1"/>
                </a:solidFill>
                <a:latin typeface="Times New Roman" panose="02020603050405020304" pitchFamily="18" charset="0"/>
                <a:cs typeface="Times New Roman" panose="02020603050405020304" pitchFamily="18" charset="0"/>
              </a:rPr>
              <a:t>ax = </a:t>
            </a:r>
            <a:r>
              <a:rPr lang="en-US" sz="1050" i="1" dirty="0" err="1">
                <a:solidFill>
                  <a:schemeClr val="bg1"/>
                </a:solidFill>
                <a:latin typeface="Times New Roman" panose="02020603050405020304" pitchFamily="18" charset="0"/>
                <a:cs typeface="Times New Roman" panose="02020603050405020304" pitchFamily="18" charset="0"/>
              </a:rPr>
              <a:t>sns.barplot</a:t>
            </a:r>
            <a:r>
              <a:rPr lang="en-US" sz="1050" i="1" dirty="0">
                <a:solidFill>
                  <a:schemeClr val="bg1"/>
                </a:solidFill>
                <a:latin typeface="Times New Roman" panose="02020603050405020304" pitchFamily="18" charset="0"/>
                <a:cs typeface="Times New Roman" panose="02020603050405020304" pitchFamily="18" charset="0"/>
              </a:rPr>
              <a:t>(data=top_10_deaths, x="State/</a:t>
            </a:r>
            <a:r>
              <a:rPr lang="en-US" sz="1050" i="1" dirty="0" err="1">
                <a:solidFill>
                  <a:schemeClr val="bg1"/>
                </a:solidFill>
                <a:latin typeface="Times New Roman" panose="02020603050405020304" pitchFamily="18" charset="0"/>
                <a:cs typeface="Times New Roman" panose="02020603050405020304" pitchFamily="18" charset="0"/>
              </a:rPr>
              <a:t>UnionTerritory</a:t>
            </a:r>
            <a:r>
              <a:rPr lang="en-US" sz="1050" i="1" dirty="0">
                <a:solidFill>
                  <a:schemeClr val="bg1"/>
                </a:solidFill>
                <a:latin typeface="Times New Roman" panose="02020603050405020304" pitchFamily="18" charset="0"/>
                <a:cs typeface="Times New Roman" panose="02020603050405020304" pitchFamily="18" charset="0"/>
              </a:rPr>
              <a:t>", y="Deaths", linewidth=2, </a:t>
            </a:r>
            <a:r>
              <a:rPr lang="en-US" sz="1050" i="1" dirty="0" err="1">
                <a:solidFill>
                  <a:schemeClr val="bg1"/>
                </a:solidFill>
                <a:latin typeface="Times New Roman" panose="02020603050405020304" pitchFamily="18" charset="0"/>
                <a:cs typeface="Times New Roman" panose="02020603050405020304" pitchFamily="18" charset="0"/>
              </a:rPr>
              <a:t>edgecolor</a:t>
            </a:r>
            <a:r>
              <a:rPr lang="en-US" sz="1050" i="1" dirty="0">
                <a:solidFill>
                  <a:schemeClr val="bg1"/>
                </a:solidFill>
                <a:latin typeface="Times New Roman" panose="02020603050405020304" pitchFamily="18" charset="0"/>
                <a:cs typeface="Times New Roman" panose="02020603050405020304" pitchFamily="18" charset="0"/>
              </a:rPr>
              <a:t>='black', palette='</a:t>
            </a:r>
            <a:r>
              <a:rPr lang="en-US" sz="1050" i="1" dirty="0" err="1">
                <a:solidFill>
                  <a:schemeClr val="bg1"/>
                </a:solidFill>
                <a:latin typeface="Times New Roman" panose="02020603050405020304" pitchFamily="18" charset="0"/>
                <a:cs typeface="Times New Roman" panose="02020603050405020304" pitchFamily="18" charset="0"/>
              </a:rPr>
              <a:t>RdYlBu_r</a:t>
            </a:r>
            <a:r>
              <a:rPr lang="en-US" sz="1050" i="1" dirty="0">
                <a:solidFill>
                  <a:schemeClr val="bg1"/>
                </a:solidFill>
                <a:latin typeface="Times New Roman" panose="02020603050405020304" pitchFamily="18" charset="0"/>
                <a:cs typeface="Times New Roman" panose="02020603050405020304" pitchFamily="18" charset="0"/>
              </a:rPr>
              <a:t>')</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Add labels to each bar</a:t>
            </a:r>
          </a:p>
          <a:p>
            <a:r>
              <a:rPr lang="en-US" sz="1050" i="1" dirty="0">
                <a:solidFill>
                  <a:schemeClr val="bg1"/>
                </a:solidFill>
                <a:latin typeface="Times New Roman" panose="02020603050405020304" pitchFamily="18" charset="0"/>
                <a:cs typeface="Times New Roman" panose="02020603050405020304" pitchFamily="18" charset="0"/>
              </a:rPr>
              <a:t>for </a:t>
            </a:r>
            <a:r>
              <a:rPr lang="en-US" sz="1050" i="1" dirty="0" err="1">
                <a:solidFill>
                  <a:schemeClr val="bg1"/>
                </a:solidFill>
                <a:latin typeface="Times New Roman" panose="02020603050405020304" pitchFamily="18" charset="0"/>
                <a:cs typeface="Times New Roman" panose="02020603050405020304" pitchFamily="18" charset="0"/>
              </a:rPr>
              <a:t>i</a:t>
            </a:r>
            <a:r>
              <a:rPr lang="en-US" sz="1050" i="1" dirty="0">
                <a:solidFill>
                  <a:schemeClr val="bg1"/>
                </a:solidFill>
                <a:latin typeface="Times New Roman" panose="02020603050405020304" pitchFamily="18" charset="0"/>
                <a:cs typeface="Times New Roman" panose="02020603050405020304" pitchFamily="18" charset="0"/>
              </a:rPr>
              <a:t>, bar in enumerate(</a:t>
            </a:r>
            <a:r>
              <a:rPr lang="en-US" sz="1050" i="1" dirty="0" err="1">
                <a:solidFill>
                  <a:schemeClr val="bg1"/>
                </a:solidFill>
                <a:latin typeface="Times New Roman" panose="02020603050405020304" pitchFamily="18" charset="0"/>
                <a:cs typeface="Times New Roman" panose="02020603050405020304" pitchFamily="18" charset="0"/>
              </a:rPr>
              <a:t>ax.patches</a:t>
            </a:r>
            <a:r>
              <a:rPr lang="en-US" sz="1050" i="1" dirty="0">
                <a:solidFill>
                  <a:schemeClr val="bg1"/>
                </a:solidFill>
                <a:latin typeface="Times New Roman" panose="02020603050405020304" pitchFamily="18" charset="0"/>
                <a:cs typeface="Times New Roman" panose="02020603050405020304" pitchFamily="18" charset="0"/>
              </a:rPr>
              <a:t>):</a:t>
            </a:r>
          </a:p>
          <a:p>
            <a:r>
              <a:rPr lang="en-US" sz="1050" i="1" dirty="0">
                <a:solidFill>
                  <a:schemeClr val="bg1"/>
                </a:solidFill>
                <a:latin typeface="Times New Roman" panose="02020603050405020304" pitchFamily="18" charset="0"/>
                <a:cs typeface="Times New Roman" panose="02020603050405020304" pitchFamily="18" charset="0"/>
              </a:rPr>
              <a:t>    </a:t>
            </a:r>
            <a:r>
              <a:rPr lang="en-US" sz="1050" i="1" dirty="0" err="1">
                <a:solidFill>
                  <a:schemeClr val="bg1"/>
                </a:solidFill>
                <a:latin typeface="Times New Roman" panose="02020603050405020304" pitchFamily="18" charset="0"/>
                <a:cs typeface="Times New Roman" panose="02020603050405020304" pitchFamily="18" charset="0"/>
              </a:rPr>
              <a:t>ax.text</a:t>
            </a:r>
            <a:r>
              <a:rPr lang="en-US" sz="1050" i="1" dirty="0">
                <a:solidFill>
                  <a:schemeClr val="bg1"/>
                </a:solidFill>
                <a:latin typeface="Times New Roman" panose="02020603050405020304" pitchFamily="18" charset="0"/>
                <a:cs typeface="Times New Roman" panose="02020603050405020304" pitchFamily="18" charset="0"/>
              </a:rPr>
              <a:t>(</a:t>
            </a:r>
            <a:r>
              <a:rPr lang="en-US" sz="1050" i="1" dirty="0" err="1">
                <a:solidFill>
                  <a:schemeClr val="bg1"/>
                </a:solidFill>
                <a:latin typeface="Times New Roman" panose="02020603050405020304" pitchFamily="18" charset="0"/>
                <a:cs typeface="Times New Roman" panose="02020603050405020304" pitchFamily="18" charset="0"/>
              </a:rPr>
              <a:t>bar.get_x</a:t>
            </a:r>
            <a:r>
              <a:rPr lang="en-US" sz="1050" i="1" dirty="0">
                <a:solidFill>
                  <a:schemeClr val="bg1"/>
                </a:solidFill>
                <a:latin typeface="Times New Roman" panose="02020603050405020304" pitchFamily="18" charset="0"/>
                <a:cs typeface="Times New Roman" panose="02020603050405020304" pitchFamily="18" charset="0"/>
              </a:rPr>
              <a:t>() + </a:t>
            </a:r>
            <a:r>
              <a:rPr lang="en-US" sz="1050" i="1" dirty="0" err="1">
                <a:solidFill>
                  <a:schemeClr val="bg1"/>
                </a:solidFill>
                <a:latin typeface="Times New Roman" panose="02020603050405020304" pitchFamily="18" charset="0"/>
                <a:cs typeface="Times New Roman" panose="02020603050405020304" pitchFamily="18" charset="0"/>
              </a:rPr>
              <a:t>bar.get_width</a:t>
            </a:r>
            <a:r>
              <a:rPr lang="en-US" sz="1050" i="1" dirty="0">
                <a:solidFill>
                  <a:schemeClr val="bg1"/>
                </a:solidFill>
                <a:latin typeface="Times New Roman" panose="02020603050405020304" pitchFamily="18" charset="0"/>
                <a:cs typeface="Times New Roman" panose="02020603050405020304" pitchFamily="18" charset="0"/>
              </a:rPr>
              <a:t>() / 2, </a:t>
            </a:r>
            <a:r>
              <a:rPr lang="en-US" sz="1050" i="1" dirty="0" err="1">
                <a:solidFill>
                  <a:schemeClr val="bg1"/>
                </a:solidFill>
                <a:latin typeface="Times New Roman" panose="02020603050405020304" pitchFamily="18" charset="0"/>
                <a:cs typeface="Times New Roman" panose="02020603050405020304" pitchFamily="18" charset="0"/>
              </a:rPr>
              <a:t>bar.get_height</a:t>
            </a:r>
            <a:r>
              <a:rPr lang="en-US" sz="1050" i="1" dirty="0">
                <a:solidFill>
                  <a:schemeClr val="bg1"/>
                </a:solidFill>
                <a:latin typeface="Times New Roman" panose="02020603050405020304" pitchFamily="18" charset="0"/>
                <a:cs typeface="Times New Roman" panose="02020603050405020304" pitchFamily="18" charset="0"/>
              </a:rPr>
              <a:t>(), top_10_deaths.iloc[</a:t>
            </a:r>
            <a:r>
              <a:rPr lang="en-US" sz="1050" i="1" dirty="0" err="1">
                <a:solidFill>
                  <a:schemeClr val="bg1"/>
                </a:solidFill>
                <a:latin typeface="Times New Roman" panose="02020603050405020304" pitchFamily="18" charset="0"/>
                <a:cs typeface="Times New Roman" panose="02020603050405020304" pitchFamily="18" charset="0"/>
              </a:rPr>
              <a:t>i</a:t>
            </a:r>
            <a:r>
              <a:rPr lang="en-US" sz="1050" i="1" dirty="0">
                <a:solidFill>
                  <a:schemeClr val="bg1"/>
                </a:solidFill>
                <a:latin typeface="Times New Roman" panose="02020603050405020304" pitchFamily="18" charset="0"/>
                <a:cs typeface="Times New Roman" panose="02020603050405020304" pitchFamily="18" charset="0"/>
              </a:rPr>
              <a:t>]["Deaths"],</a:t>
            </a:r>
          </a:p>
          <a:p>
            <a:r>
              <a:rPr lang="en-US" sz="1050" i="1" dirty="0">
                <a:solidFill>
                  <a:schemeClr val="bg1"/>
                </a:solidFill>
                <a:latin typeface="Times New Roman" panose="02020603050405020304" pitchFamily="18" charset="0"/>
                <a:cs typeface="Times New Roman" panose="02020603050405020304" pitchFamily="18" charset="0"/>
              </a:rPr>
              <a:t>            ha='center', </a:t>
            </a:r>
            <a:r>
              <a:rPr lang="en-US" sz="1050" i="1" dirty="0" err="1">
                <a:solidFill>
                  <a:schemeClr val="bg1"/>
                </a:solidFill>
                <a:latin typeface="Times New Roman" panose="02020603050405020304" pitchFamily="18" charset="0"/>
                <a:cs typeface="Times New Roman" panose="02020603050405020304" pitchFamily="18" charset="0"/>
              </a:rPr>
              <a:t>va</a:t>
            </a:r>
            <a:r>
              <a:rPr lang="en-US" sz="1050" i="1" dirty="0">
                <a:solidFill>
                  <a:schemeClr val="bg1"/>
                </a:solidFill>
                <a:latin typeface="Times New Roman" panose="02020603050405020304" pitchFamily="18" charset="0"/>
                <a:cs typeface="Times New Roman" panose="02020603050405020304" pitchFamily="18" charset="0"/>
              </a:rPr>
              <a:t>='bottom', color='white', </a:t>
            </a:r>
            <a:r>
              <a:rPr lang="en-US" sz="1050" i="1" dirty="0" err="1">
                <a:solidFill>
                  <a:schemeClr val="bg1"/>
                </a:solidFill>
                <a:latin typeface="Times New Roman" panose="02020603050405020304" pitchFamily="18" charset="0"/>
                <a:cs typeface="Times New Roman" panose="02020603050405020304" pitchFamily="18" charset="0"/>
              </a:rPr>
              <a:t>fontweight</a:t>
            </a:r>
            <a:r>
              <a:rPr lang="en-US" sz="1050" i="1" dirty="0">
                <a:solidFill>
                  <a:schemeClr val="bg1"/>
                </a:solidFill>
                <a:latin typeface="Times New Roman" panose="02020603050405020304" pitchFamily="18" charset="0"/>
                <a:cs typeface="Times New Roman" panose="02020603050405020304" pitchFamily="18" charset="0"/>
              </a:rPr>
              <a:t>='bold')</a:t>
            </a:r>
          </a:p>
        </p:txBody>
      </p:sp>
      <p:sp>
        <p:nvSpPr>
          <p:cNvPr id="13" name="TextBox 12"/>
          <p:cNvSpPr txBox="1"/>
          <p:nvPr/>
        </p:nvSpPr>
        <p:spPr>
          <a:xfrm>
            <a:off x="5402270" y="1185863"/>
            <a:ext cx="3741730" cy="3485570"/>
          </a:xfrm>
          <a:prstGeom prst="rect">
            <a:avLst/>
          </a:prstGeom>
          <a:noFill/>
        </p:spPr>
        <p:txBody>
          <a:bodyPr wrap="none" rtlCol="0">
            <a:spAutoFit/>
          </a:bodyPr>
          <a:lstStyle/>
          <a:p>
            <a:r>
              <a:rPr lang="en-US" sz="1050" i="1" dirty="0" err="1">
                <a:solidFill>
                  <a:schemeClr val="bg1"/>
                </a:solidFill>
                <a:latin typeface="Times New Roman" panose="02020603050405020304" pitchFamily="18" charset="0"/>
                <a:cs typeface="Times New Roman" panose="02020603050405020304" pitchFamily="18" charset="0"/>
              </a:rPr>
              <a:t>ax.set_xlabel</a:t>
            </a:r>
            <a:r>
              <a:rPr lang="en-US" sz="1050" i="1" dirty="0">
                <a:solidFill>
                  <a:schemeClr val="bg1"/>
                </a:solidFill>
                <a:latin typeface="Times New Roman" panose="02020603050405020304" pitchFamily="18" charset="0"/>
                <a:cs typeface="Times New Roman" panose="02020603050405020304" pitchFamily="18" charset="0"/>
              </a:rPr>
              <a:t>("State/</a:t>
            </a:r>
            <a:r>
              <a:rPr lang="en-US" sz="1050" i="1" dirty="0" err="1">
                <a:solidFill>
                  <a:schemeClr val="bg1"/>
                </a:solidFill>
                <a:latin typeface="Times New Roman" panose="02020603050405020304" pitchFamily="18" charset="0"/>
                <a:cs typeface="Times New Roman" panose="02020603050405020304" pitchFamily="18" charset="0"/>
              </a:rPr>
              <a:t>UnionTerritory</a:t>
            </a:r>
            <a:r>
              <a:rPr lang="en-US" sz="1050" i="1" dirty="0">
                <a:solidFill>
                  <a:schemeClr val="bg1"/>
                </a:solidFill>
                <a:latin typeface="Times New Roman" panose="02020603050405020304" pitchFamily="18" charset="0"/>
                <a:cs typeface="Times New Roman" panose="02020603050405020304" pitchFamily="18" charset="0"/>
              </a:rPr>
              <a:t>", size=14, </a:t>
            </a:r>
            <a:r>
              <a:rPr lang="en-US" sz="1050" i="1" dirty="0" err="1">
                <a:solidFill>
                  <a:schemeClr val="bg1"/>
                </a:solidFill>
                <a:latin typeface="Times New Roman" panose="02020603050405020304" pitchFamily="18" charset="0"/>
                <a:cs typeface="Times New Roman" panose="02020603050405020304" pitchFamily="18" charset="0"/>
              </a:rPr>
              <a:t>fontweight</a:t>
            </a:r>
            <a:r>
              <a:rPr lang="en-US" sz="1050" i="1" dirty="0">
                <a:solidFill>
                  <a:schemeClr val="bg1"/>
                </a:solidFill>
                <a:latin typeface="Times New Roman" panose="02020603050405020304" pitchFamily="18" charset="0"/>
                <a:cs typeface="Times New Roman" panose="02020603050405020304" pitchFamily="18" charset="0"/>
              </a:rPr>
              <a:t>='bold')</a:t>
            </a:r>
          </a:p>
          <a:p>
            <a:r>
              <a:rPr lang="en-US" sz="1050" i="1" dirty="0" err="1">
                <a:solidFill>
                  <a:schemeClr val="bg1"/>
                </a:solidFill>
                <a:latin typeface="Times New Roman" panose="02020603050405020304" pitchFamily="18" charset="0"/>
                <a:cs typeface="Times New Roman" panose="02020603050405020304" pitchFamily="18" charset="0"/>
              </a:rPr>
              <a:t>ax.set_ylabel</a:t>
            </a:r>
            <a:r>
              <a:rPr lang="en-US" sz="1050" i="1" dirty="0">
                <a:solidFill>
                  <a:schemeClr val="bg1"/>
                </a:solidFill>
                <a:latin typeface="Times New Roman" panose="02020603050405020304" pitchFamily="18" charset="0"/>
                <a:cs typeface="Times New Roman" panose="02020603050405020304" pitchFamily="18" charset="0"/>
              </a:rPr>
              <a:t>("Deaths", size=14, </a:t>
            </a:r>
            <a:r>
              <a:rPr lang="en-US" sz="1050" i="1" dirty="0" err="1">
                <a:solidFill>
                  <a:schemeClr val="bg1"/>
                </a:solidFill>
                <a:latin typeface="Times New Roman" panose="02020603050405020304" pitchFamily="18" charset="0"/>
                <a:cs typeface="Times New Roman" panose="02020603050405020304" pitchFamily="18" charset="0"/>
              </a:rPr>
              <a:t>fontweight</a:t>
            </a:r>
            <a:r>
              <a:rPr lang="en-US" sz="1050" i="1" dirty="0">
                <a:solidFill>
                  <a:schemeClr val="bg1"/>
                </a:solidFill>
                <a:latin typeface="Times New Roman" panose="02020603050405020304" pitchFamily="18" charset="0"/>
                <a:cs typeface="Times New Roman" panose="02020603050405020304" pitchFamily="18" charset="0"/>
              </a:rPr>
              <a:t>='bold')</a:t>
            </a:r>
          </a:p>
          <a:p>
            <a:r>
              <a:rPr lang="en-US" sz="1050" i="1" dirty="0" err="1">
                <a:solidFill>
                  <a:schemeClr val="bg1"/>
                </a:solidFill>
                <a:latin typeface="Times New Roman" panose="02020603050405020304" pitchFamily="18" charset="0"/>
                <a:cs typeface="Times New Roman" panose="02020603050405020304" pitchFamily="18" charset="0"/>
              </a:rPr>
              <a:t>ax.set_xticklabels</a:t>
            </a:r>
            <a:r>
              <a:rPr lang="en-US" sz="1050" i="1" dirty="0">
                <a:solidFill>
                  <a:schemeClr val="bg1"/>
                </a:solidFill>
                <a:latin typeface="Times New Roman" panose="02020603050405020304" pitchFamily="18" charset="0"/>
                <a:cs typeface="Times New Roman" panose="02020603050405020304" pitchFamily="18" charset="0"/>
              </a:rPr>
              <a:t>(</a:t>
            </a:r>
            <a:r>
              <a:rPr lang="en-US" sz="1050" i="1" dirty="0" err="1">
                <a:solidFill>
                  <a:schemeClr val="bg1"/>
                </a:solidFill>
                <a:latin typeface="Times New Roman" panose="02020603050405020304" pitchFamily="18" charset="0"/>
                <a:cs typeface="Times New Roman" panose="02020603050405020304" pitchFamily="18" charset="0"/>
              </a:rPr>
              <a:t>ax.get_xticklabels</a:t>
            </a:r>
            <a:r>
              <a:rPr lang="en-US" sz="1050" i="1" dirty="0">
                <a:solidFill>
                  <a:schemeClr val="bg1"/>
                </a:solidFill>
                <a:latin typeface="Times New Roman" panose="02020603050405020304" pitchFamily="18" charset="0"/>
                <a:cs typeface="Times New Roman" panose="02020603050405020304" pitchFamily="18" charset="0"/>
              </a:rPr>
              <a:t>(), rotation=45, ha="right")</a:t>
            </a:r>
          </a:p>
          <a:p>
            <a:r>
              <a:rPr lang="en-US" sz="1050" i="1" dirty="0">
                <a:solidFill>
                  <a:schemeClr val="bg1"/>
                </a:solidFill>
                <a:latin typeface="Times New Roman" panose="02020603050405020304" pitchFamily="18" charset="0"/>
                <a:cs typeface="Times New Roman" panose="02020603050405020304" pitchFamily="18" charset="0"/>
              </a:rPr>
              <a:t># Set the background color</a:t>
            </a:r>
          </a:p>
          <a:p>
            <a:r>
              <a:rPr lang="en-US" sz="1050" i="1" dirty="0" err="1">
                <a:solidFill>
                  <a:schemeClr val="bg1"/>
                </a:solidFill>
                <a:latin typeface="Times New Roman" panose="02020603050405020304" pitchFamily="18" charset="0"/>
                <a:cs typeface="Times New Roman" panose="02020603050405020304" pitchFamily="18" charset="0"/>
              </a:rPr>
              <a:t>plt.gca</a:t>
            </a:r>
            <a:r>
              <a:rPr lang="en-US" sz="1050" i="1" dirty="0">
                <a:solidFill>
                  <a:schemeClr val="bg1"/>
                </a:solidFill>
                <a:latin typeface="Times New Roman" panose="02020603050405020304" pitchFamily="18" charset="0"/>
                <a:cs typeface="Times New Roman" panose="02020603050405020304" pitchFamily="18" charset="0"/>
              </a:rPr>
              <a:t>().</a:t>
            </a:r>
            <a:r>
              <a:rPr lang="en-US" sz="1050" i="1" dirty="0" err="1">
                <a:solidFill>
                  <a:schemeClr val="bg1"/>
                </a:solidFill>
                <a:latin typeface="Times New Roman" panose="02020603050405020304" pitchFamily="18" charset="0"/>
                <a:cs typeface="Times New Roman" panose="02020603050405020304" pitchFamily="18" charset="0"/>
              </a:rPr>
              <a:t>set_facecolor</a:t>
            </a:r>
            <a:r>
              <a:rPr lang="en-US" sz="1050" i="1" dirty="0">
                <a:solidFill>
                  <a:schemeClr val="bg1"/>
                </a:solidFill>
                <a:latin typeface="Times New Roman" panose="02020603050405020304" pitchFamily="18" charset="0"/>
                <a:cs typeface="Times New Roman" panose="02020603050405020304" pitchFamily="18" charset="0"/>
              </a:rPr>
              <a:t>('#008080')</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Remove the spines</a:t>
            </a:r>
          </a:p>
          <a:p>
            <a:r>
              <a:rPr lang="en-US" sz="1050" i="1" dirty="0" err="1">
                <a:solidFill>
                  <a:schemeClr val="bg1"/>
                </a:solidFill>
                <a:latin typeface="Times New Roman" panose="02020603050405020304" pitchFamily="18" charset="0"/>
                <a:cs typeface="Times New Roman" panose="02020603050405020304" pitchFamily="18" charset="0"/>
              </a:rPr>
              <a:t>plt.gca</a:t>
            </a:r>
            <a:r>
              <a:rPr lang="en-US" sz="1050" i="1" dirty="0">
                <a:solidFill>
                  <a:schemeClr val="bg1"/>
                </a:solidFill>
                <a:latin typeface="Times New Roman" panose="02020603050405020304" pitchFamily="18" charset="0"/>
                <a:cs typeface="Times New Roman" panose="02020603050405020304" pitchFamily="18" charset="0"/>
              </a:rPr>
              <a:t>().spines['top'].</a:t>
            </a:r>
            <a:r>
              <a:rPr lang="en-US" sz="1050" i="1" dirty="0" err="1">
                <a:solidFill>
                  <a:schemeClr val="bg1"/>
                </a:solidFill>
                <a:latin typeface="Times New Roman" panose="02020603050405020304" pitchFamily="18" charset="0"/>
                <a:cs typeface="Times New Roman" panose="02020603050405020304" pitchFamily="18" charset="0"/>
              </a:rPr>
              <a:t>set_visible</a:t>
            </a:r>
            <a:r>
              <a:rPr lang="en-US" sz="1050" i="1" dirty="0">
                <a:solidFill>
                  <a:schemeClr val="bg1"/>
                </a:solidFill>
                <a:latin typeface="Times New Roman" panose="02020603050405020304" pitchFamily="18" charset="0"/>
                <a:cs typeface="Times New Roman" panose="02020603050405020304" pitchFamily="18" charset="0"/>
              </a:rPr>
              <a:t>(False)</a:t>
            </a:r>
          </a:p>
          <a:p>
            <a:r>
              <a:rPr lang="en-US" sz="1050" i="1" dirty="0" err="1">
                <a:solidFill>
                  <a:schemeClr val="bg1"/>
                </a:solidFill>
                <a:latin typeface="Times New Roman" panose="02020603050405020304" pitchFamily="18" charset="0"/>
                <a:cs typeface="Times New Roman" panose="02020603050405020304" pitchFamily="18" charset="0"/>
              </a:rPr>
              <a:t>plt.gca</a:t>
            </a:r>
            <a:r>
              <a:rPr lang="en-US" sz="1050" i="1" dirty="0">
                <a:solidFill>
                  <a:schemeClr val="bg1"/>
                </a:solidFill>
                <a:latin typeface="Times New Roman" panose="02020603050405020304" pitchFamily="18" charset="0"/>
                <a:cs typeface="Times New Roman" panose="02020603050405020304" pitchFamily="18" charset="0"/>
              </a:rPr>
              <a:t>().spines['right'].</a:t>
            </a:r>
            <a:r>
              <a:rPr lang="en-US" sz="1050" i="1" dirty="0" err="1">
                <a:solidFill>
                  <a:schemeClr val="bg1"/>
                </a:solidFill>
                <a:latin typeface="Times New Roman" panose="02020603050405020304" pitchFamily="18" charset="0"/>
                <a:cs typeface="Times New Roman" panose="02020603050405020304" pitchFamily="18" charset="0"/>
              </a:rPr>
              <a:t>set_visible</a:t>
            </a:r>
            <a:r>
              <a:rPr lang="en-US" sz="1050" i="1" dirty="0">
                <a:solidFill>
                  <a:schemeClr val="bg1"/>
                </a:solidFill>
                <a:latin typeface="Times New Roman" panose="02020603050405020304" pitchFamily="18" charset="0"/>
                <a:cs typeface="Times New Roman" panose="02020603050405020304" pitchFamily="18" charset="0"/>
              </a:rPr>
              <a:t>(False)</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Add a grid for better readability</a:t>
            </a:r>
          </a:p>
          <a:p>
            <a:r>
              <a:rPr lang="en-US" sz="1050" i="1" dirty="0" err="1">
                <a:solidFill>
                  <a:schemeClr val="bg1"/>
                </a:solidFill>
                <a:latin typeface="Times New Roman" panose="02020603050405020304" pitchFamily="18" charset="0"/>
                <a:cs typeface="Times New Roman" panose="02020603050405020304" pitchFamily="18" charset="0"/>
              </a:rPr>
              <a:t>plt.grid</a:t>
            </a:r>
            <a:r>
              <a:rPr lang="en-US" sz="1050" i="1" dirty="0">
                <a:solidFill>
                  <a:schemeClr val="bg1"/>
                </a:solidFill>
                <a:latin typeface="Times New Roman" panose="02020603050405020304" pitchFamily="18" charset="0"/>
                <a:cs typeface="Times New Roman" panose="02020603050405020304" pitchFamily="18" charset="0"/>
              </a:rPr>
              <a:t>(True, </a:t>
            </a:r>
            <a:r>
              <a:rPr lang="en-US" sz="1050" i="1" dirty="0" err="1">
                <a:solidFill>
                  <a:schemeClr val="bg1"/>
                </a:solidFill>
                <a:latin typeface="Times New Roman" panose="02020603050405020304" pitchFamily="18" charset="0"/>
                <a:cs typeface="Times New Roman" panose="02020603050405020304" pitchFamily="18" charset="0"/>
              </a:rPr>
              <a:t>linestyle</a:t>
            </a:r>
            <a:r>
              <a:rPr lang="en-US" sz="1050" i="1" dirty="0">
                <a:solidFill>
                  <a:schemeClr val="bg1"/>
                </a:solidFill>
                <a:latin typeface="Times New Roman" panose="02020603050405020304" pitchFamily="18" charset="0"/>
                <a:cs typeface="Times New Roman" panose="02020603050405020304" pitchFamily="18" charset="0"/>
              </a:rPr>
              <a:t>='--', alpha=0.4)</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err="1">
                <a:solidFill>
                  <a:schemeClr val="bg1"/>
                </a:solidFill>
                <a:latin typeface="Times New Roman" panose="02020603050405020304" pitchFamily="18" charset="0"/>
                <a:cs typeface="Times New Roman" panose="02020603050405020304" pitchFamily="18" charset="0"/>
              </a:rPr>
              <a:t>plt.tight_layout</a:t>
            </a:r>
            <a:r>
              <a:rPr lang="en-US" sz="1050" i="1" dirty="0">
                <a:solidFill>
                  <a:schemeClr val="bg1"/>
                </a:solidFill>
                <a:latin typeface="Times New Roman" panose="02020603050405020304" pitchFamily="18" charset="0"/>
                <a:cs typeface="Times New Roman" panose="02020603050405020304" pitchFamily="18" charset="0"/>
              </a:rPr>
              <a:t>()</a:t>
            </a:r>
          </a:p>
          <a:p>
            <a:r>
              <a:rPr lang="en-US" sz="1050" i="1" dirty="0">
                <a:solidFill>
                  <a:schemeClr val="bg1"/>
                </a:solidFill>
                <a:latin typeface="Times New Roman" panose="02020603050405020304" pitchFamily="18" charset="0"/>
                <a:cs typeface="Times New Roman" panose="02020603050405020304" pitchFamily="18" charset="0"/>
              </a:rPr>
              <a:t># Create the </a:t>
            </a:r>
            <a:r>
              <a:rPr lang="en-US" sz="1050" i="1" dirty="0" err="1">
                <a:solidFill>
                  <a:schemeClr val="bg1"/>
                </a:solidFill>
                <a:latin typeface="Times New Roman" panose="02020603050405020304" pitchFamily="18" charset="0"/>
                <a:cs typeface="Times New Roman" panose="02020603050405020304" pitchFamily="18" charset="0"/>
              </a:rPr>
              <a:t>FigureCanvasTkAgg</a:t>
            </a:r>
            <a:r>
              <a:rPr lang="en-US" sz="1050" i="1" dirty="0">
                <a:solidFill>
                  <a:schemeClr val="bg1"/>
                </a:solidFill>
                <a:latin typeface="Times New Roman" panose="02020603050405020304" pitchFamily="18" charset="0"/>
                <a:cs typeface="Times New Roman" panose="02020603050405020304" pitchFamily="18" charset="0"/>
              </a:rPr>
              <a:t> widget</a:t>
            </a:r>
          </a:p>
          <a:p>
            <a:r>
              <a:rPr lang="en-US" sz="1050" i="1" dirty="0">
                <a:solidFill>
                  <a:schemeClr val="bg1"/>
                </a:solidFill>
                <a:latin typeface="Times New Roman" panose="02020603050405020304" pitchFamily="18" charset="0"/>
                <a:cs typeface="Times New Roman" panose="02020603050405020304" pitchFamily="18" charset="0"/>
              </a:rPr>
              <a:t>canvas = </a:t>
            </a:r>
            <a:r>
              <a:rPr lang="en-US" sz="1050" i="1" dirty="0" err="1">
                <a:solidFill>
                  <a:schemeClr val="bg1"/>
                </a:solidFill>
                <a:latin typeface="Times New Roman" panose="02020603050405020304" pitchFamily="18" charset="0"/>
                <a:cs typeface="Times New Roman" panose="02020603050405020304" pitchFamily="18" charset="0"/>
              </a:rPr>
              <a:t>FigureCanvasTkAgg</a:t>
            </a:r>
            <a:r>
              <a:rPr lang="en-US" sz="1050" i="1" dirty="0">
                <a:solidFill>
                  <a:schemeClr val="bg1"/>
                </a:solidFill>
                <a:latin typeface="Times New Roman" panose="02020603050405020304" pitchFamily="18" charset="0"/>
                <a:cs typeface="Times New Roman" panose="02020603050405020304" pitchFamily="18" charset="0"/>
              </a:rPr>
              <a:t>(fig, master=window)</a:t>
            </a:r>
          </a:p>
          <a:p>
            <a:r>
              <a:rPr lang="en-US" sz="1050" i="1" dirty="0" err="1">
                <a:solidFill>
                  <a:schemeClr val="bg1"/>
                </a:solidFill>
                <a:latin typeface="Times New Roman" panose="02020603050405020304" pitchFamily="18" charset="0"/>
                <a:cs typeface="Times New Roman" panose="02020603050405020304" pitchFamily="18" charset="0"/>
              </a:rPr>
              <a:t>canvas.draw</a:t>
            </a:r>
            <a:r>
              <a:rPr lang="en-US" sz="1050" i="1" dirty="0">
                <a:solidFill>
                  <a:schemeClr val="bg1"/>
                </a:solidFill>
                <a:latin typeface="Times New Roman" panose="02020603050405020304" pitchFamily="18" charset="0"/>
                <a:cs typeface="Times New Roman" panose="02020603050405020304" pitchFamily="18" charset="0"/>
              </a:rPr>
              <a:t>()</a:t>
            </a:r>
          </a:p>
          <a:p>
            <a:r>
              <a:rPr lang="en-US" sz="1050" i="1" dirty="0" err="1">
                <a:solidFill>
                  <a:schemeClr val="bg1"/>
                </a:solidFill>
                <a:latin typeface="Times New Roman" panose="02020603050405020304" pitchFamily="18" charset="0"/>
                <a:cs typeface="Times New Roman" panose="02020603050405020304" pitchFamily="18" charset="0"/>
              </a:rPr>
              <a:t>canvas.get_tk_widget</a:t>
            </a:r>
            <a:r>
              <a:rPr lang="en-US" sz="1050" i="1" dirty="0">
                <a:solidFill>
                  <a:schemeClr val="bg1"/>
                </a:solidFill>
                <a:latin typeface="Times New Roman" panose="02020603050405020304" pitchFamily="18" charset="0"/>
                <a:cs typeface="Times New Roman" panose="02020603050405020304" pitchFamily="18" charset="0"/>
              </a:rPr>
              <a:t>().pack()</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Start the GUI event loop</a:t>
            </a:r>
          </a:p>
          <a:p>
            <a:r>
              <a:rPr lang="en-US" sz="1050" i="1" dirty="0" err="1">
                <a:solidFill>
                  <a:schemeClr val="bg1"/>
                </a:solidFill>
                <a:latin typeface="Times New Roman" panose="02020603050405020304" pitchFamily="18" charset="0"/>
                <a:cs typeface="Times New Roman" panose="02020603050405020304" pitchFamily="18" charset="0"/>
              </a:rPr>
              <a:t>window.mainloop</a:t>
            </a:r>
            <a:r>
              <a:rPr lang="en-US" sz="1050" i="1" dirty="0">
                <a:solidFill>
                  <a:schemeClr val="bg1"/>
                </a:solidFill>
                <a:latin typeface="Times New Roman" panose="02020603050405020304" pitchFamily="18" charset="0"/>
                <a:cs typeface="Times New Roman" panose="02020603050405020304" pitchFamily="18" charset="0"/>
              </a:rPr>
              <a:t>()</a:t>
            </a:r>
          </a:p>
        </p:txBody>
      </p:sp>
      <p:sp>
        <p:nvSpPr>
          <p:cNvPr id="3" name="TextBox 2"/>
          <p:cNvSpPr txBox="1"/>
          <p:nvPr/>
        </p:nvSpPr>
        <p:spPr>
          <a:xfrm>
            <a:off x="40886" y="700651"/>
            <a:ext cx="5361384" cy="307777"/>
          </a:xfrm>
          <a:prstGeom prst="rect">
            <a:avLst/>
          </a:prstGeom>
          <a:noFill/>
        </p:spPr>
        <p:txBody>
          <a:bodyPr wrap="square">
            <a:spAutoFit/>
          </a:bodyPr>
          <a:lstStyle/>
          <a:p>
            <a:r>
              <a:rPr lang="en-US" sz="1400" b="1" i="1" dirty="0">
                <a:solidFill>
                  <a:srgbClr val="FFFF00"/>
                </a:solidFill>
                <a:latin typeface="Times New Roman" panose="02020603050405020304" pitchFamily="18" charset="0"/>
                <a:cs typeface="Times New Roman" panose="02020603050405020304" pitchFamily="18" charset="0"/>
              </a:rPr>
              <a:t>def </a:t>
            </a:r>
            <a:r>
              <a:rPr lang="en-US" b="1" i="1" dirty="0">
                <a:solidFill>
                  <a:srgbClr val="FFFF00"/>
                </a:solidFill>
                <a:latin typeface="Times New Roman" panose="02020603050405020304" pitchFamily="18" charset="0"/>
                <a:cs typeface="Times New Roman" panose="02020603050405020304" pitchFamily="18" charset="0"/>
              </a:rPr>
              <a:t>Deaths</a:t>
            </a:r>
            <a:r>
              <a:rPr lang="en-US" sz="1400" b="1" i="1" dirty="0">
                <a:solidFill>
                  <a:srgbClr val="FFFF0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43"/>
          <p:cNvGrpSpPr/>
          <p:nvPr/>
        </p:nvGrpSpPr>
        <p:grpSpPr>
          <a:xfrm flipH="1">
            <a:off x="2904967" y="691791"/>
            <a:ext cx="1105976" cy="133969"/>
            <a:chOff x="8183182" y="663852"/>
            <a:chExt cx="1475028" cy="178673"/>
          </a:xfrm>
        </p:grpSpPr>
        <p:grpSp>
          <p:nvGrpSpPr>
            <p:cNvPr id="3125" name="Google Shape;3125;p43"/>
            <p:cNvGrpSpPr/>
            <p:nvPr/>
          </p:nvGrpSpPr>
          <p:grpSpPr>
            <a:xfrm>
              <a:off x="8183182" y="774425"/>
              <a:ext cx="1178025" cy="68100"/>
              <a:chOff x="2024450" y="204150"/>
              <a:chExt cx="1178025" cy="68100"/>
            </a:xfrm>
          </p:grpSpPr>
          <p:sp>
            <p:nvSpPr>
              <p:cNvPr id="3126" name="Google Shape;3126;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43"/>
            <p:cNvGrpSpPr/>
            <p:nvPr/>
          </p:nvGrpSpPr>
          <p:grpSpPr>
            <a:xfrm>
              <a:off x="8480185" y="663852"/>
              <a:ext cx="1178025" cy="68100"/>
              <a:chOff x="2024450" y="204150"/>
              <a:chExt cx="1178025" cy="68100"/>
            </a:xfrm>
          </p:grpSpPr>
          <p:sp>
            <p:nvSpPr>
              <p:cNvPr id="3137" name="Google Shape;3137;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p:cNvPicPr>
            <a:picLocks noChangeAspect="1"/>
          </p:cNvPicPr>
          <p:nvPr/>
        </p:nvPicPr>
        <p:blipFill>
          <a:blip r:embed="rId3"/>
          <a:stretch>
            <a:fillRect/>
          </a:stretch>
        </p:blipFill>
        <p:spPr>
          <a:xfrm>
            <a:off x="791290" y="446360"/>
            <a:ext cx="5942857" cy="3057143"/>
          </a:xfrm>
          <a:prstGeom prst="rect">
            <a:avLst/>
          </a:prstGeom>
        </p:spPr>
      </p:pic>
      <p:sp>
        <p:nvSpPr>
          <p:cNvPr id="9" name="TextBox 8"/>
          <p:cNvSpPr txBox="1"/>
          <p:nvPr/>
        </p:nvSpPr>
        <p:spPr>
          <a:xfrm>
            <a:off x="848674" y="3786279"/>
            <a:ext cx="5954660" cy="461665"/>
          </a:xfrm>
          <a:prstGeom prst="rect">
            <a:avLst/>
          </a:prstGeom>
          <a:noFill/>
        </p:spPr>
        <p:txBody>
          <a:bodyPr wrap="square">
            <a:spAutoFit/>
          </a:bodyPr>
          <a:lstStyle/>
          <a:p>
            <a:r>
              <a:rPr lang="en-US" sz="1200" b="1" i="1" dirty="0">
                <a:solidFill>
                  <a:srgbClr val="D1D5DB"/>
                </a:solidFill>
                <a:effectLst/>
                <a:latin typeface="Times New Roman" panose="02020603050405020304" pitchFamily="18" charset="0"/>
                <a:cs typeface="Times New Roman" panose="02020603050405020304" pitchFamily="18" charset="0"/>
              </a:rPr>
              <a:t>The bar plot highlights the top 10 states/union territories with the highest COVID-19 death rates, providing insights for targeted interventions and resource allocation.</a:t>
            </a:r>
            <a:endParaRPr lang="en-US" sz="1200" b="1"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2440" y="942286"/>
            <a:ext cx="6873998" cy="1077218"/>
          </a:xfrm>
          <a:prstGeom prst="rect">
            <a:avLst/>
          </a:prstGeom>
          <a:noFill/>
        </p:spPr>
        <p:txBody>
          <a:bodyPr wrap="none" rtlCol="0">
            <a:spAutoFit/>
          </a:bodyPr>
          <a:lstStyle/>
          <a:p>
            <a:r>
              <a:rPr lang="en-US" sz="3200" dirty="0">
                <a:solidFill>
                  <a:schemeClr val="accent3">
                    <a:lumMod val="75000"/>
                  </a:schemeClr>
                </a:solidFill>
                <a:latin typeface="Times New Roman" panose="02020603050405020304" pitchFamily="18" charset="0"/>
                <a:cs typeface="Times New Roman" panose="02020603050405020304" pitchFamily="18" charset="0"/>
              </a:rPr>
              <a:t>GROWTH RATE </a:t>
            </a:r>
            <a:r>
              <a:rPr lang="en-US" sz="3200" dirty="0">
                <a:solidFill>
                  <a:schemeClr val="bg1"/>
                </a:solidFill>
                <a:latin typeface="Times New Roman" panose="02020603050405020304" pitchFamily="18" charset="0"/>
                <a:cs typeface="Times New Roman" panose="02020603050405020304" pitchFamily="18" charset="0"/>
              </a:rPr>
              <a:t>OF </a:t>
            </a:r>
            <a:r>
              <a:rPr lang="en-US" sz="3200" dirty="0">
                <a:solidFill>
                  <a:schemeClr val="accent3">
                    <a:lumMod val="75000"/>
                  </a:schemeClr>
                </a:solidFill>
                <a:latin typeface="Times New Roman" panose="02020603050405020304" pitchFamily="18" charset="0"/>
                <a:cs typeface="Times New Roman" panose="02020603050405020304" pitchFamily="18" charset="0"/>
              </a:rPr>
              <a:t>ACTIVE CASES </a:t>
            </a:r>
          </a:p>
          <a:p>
            <a:r>
              <a:rPr lang="en-US" sz="3200" dirty="0">
                <a:solidFill>
                  <a:schemeClr val="bg1"/>
                </a:solidFill>
                <a:latin typeface="Times New Roman" panose="02020603050405020304" pitchFamily="18" charset="0"/>
                <a:cs typeface="Times New Roman" panose="02020603050405020304" pitchFamily="18" charset="0"/>
              </a:rPr>
              <a:t>FOR </a:t>
            </a:r>
            <a:r>
              <a:rPr lang="en-US" sz="3200" dirty="0">
                <a:solidFill>
                  <a:schemeClr val="accent2">
                    <a:lumMod val="75000"/>
                  </a:schemeClr>
                </a:solidFill>
                <a:latin typeface="Times New Roman" panose="02020603050405020304" pitchFamily="18" charset="0"/>
                <a:cs typeface="Times New Roman" panose="02020603050405020304" pitchFamily="18" charset="0"/>
              </a:rPr>
              <a:t>TOP 10 STATES </a:t>
            </a:r>
          </a:p>
        </p:txBody>
      </p:sp>
      <p:pic>
        <p:nvPicPr>
          <p:cNvPr id="3" name="Google Shape;2774;p36"/>
          <p:cNvPicPr preferRelativeResize="0"/>
          <p:nvPr/>
        </p:nvPicPr>
        <p:blipFill rotWithShape="1">
          <a:blip r:embed="rId2"/>
          <a:srcRect l="15592" r="15598"/>
          <a:stretch>
            <a:fillRect/>
          </a:stretch>
        </p:blipFill>
        <p:spPr>
          <a:xfrm>
            <a:off x="5132963" y="2019504"/>
            <a:ext cx="2727600" cy="2730300"/>
          </a:xfrm>
          <a:prstGeom prst="ellipse">
            <a:avLst/>
          </a:prstGeom>
          <a:noFill/>
          <a:ln>
            <a:noFill/>
          </a:ln>
          <a:effectLst>
            <a:outerShdw blurRad="657225" algn="bl" rotWithShape="0">
              <a:schemeClr val="accent2">
                <a:alpha val="40000"/>
              </a:scheme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36"/>
        <p:cNvGrpSpPr/>
        <p:nvPr/>
      </p:nvGrpSpPr>
      <p:grpSpPr>
        <a:xfrm>
          <a:off x="0" y="0"/>
          <a:ext cx="0" cy="0"/>
          <a:chOff x="0" y="0"/>
          <a:chExt cx="0" cy="0"/>
        </a:xfrm>
      </p:grpSpPr>
      <p:sp>
        <p:nvSpPr>
          <p:cNvPr id="5" name="TextBox 4"/>
          <p:cNvSpPr txBox="1"/>
          <p:nvPr/>
        </p:nvSpPr>
        <p:spPr>
          <a:xfrm>
            <a:off x="613266" y="1074070"/>
            <a:ext cx="7609189" cy="3323987"/>
          </a:xfrm>
          <a:prstGeom prst="rect">
            <a:avLst/>
          </a:prstGeom>
          <a:noFill/>
        </p:spPr>
        <p:txBody>
          <a:bodyPr wrap="square">
            <a:spAutoFit/>
          </a:bodyPr>
          <a:lstStyle/>
          <a:p>
            <a:r>
              <a:rPr lang="en-US" sz="1050" b="1" i="1" dirty="0">
                <a:solidFill>
                  <a:schemeClr val="bg1"/>
                </a:solidFill>
                <a:latin typeface="Times New Roman" panose="02020603050405020304" pitchFamily="18" charset="0"/>
                <a:cs typeface="Times New Roman" panose="02020603050405020304" pitchFamily="18" charset="0"/>
              </a:rPr>
              <a:t>fig = </a:t>
            </a:r>
            <a:r>
              <a:rPr lang="en-US" sz="1050" b="1" i="1" dirty="0" err="1">
                <a:solidFill>
                  <a:schemeClr val="bg1"/>
                </a:solidFill>
                <a:latin typeface="Times New Roman" panose="02020603050405020304" pitchFamily="18" charset="0"/>
                <a:cs typeface="Times New Roman" panose="02020603050405020304" pitchFamily="18" charset="0"/>
              </a:rPr>
              <a:t>plt.figure</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figsize</a:t>
            </a:r>
            <a:r>
              <a:rPr lang="en-US" sz="1050" b="1" i="1" dirty="0">
                <a:solidFill>
                  <a:schemeClr val="bg1"/>
                </a:solidFill>
                <a:latin typeface="Times New Roman" panose="02020603050405020304" pitchFamily="18" charset="0"/>
                <a:cs typeface="Times New Roman" panose="02020603050405020304" pitchFamily="18" charset="0"/>
              </a:rPr>
              <a:t>=(7, 6))</a:t>
            </a:r>
          </a:p>
          <a:p>
            <a:r>
              <a:rPr lang="en-US" sz="1050" b="1" i="1" dirty="0">
                <a:solidFill>
                  <a:schemeClr val="bg1"/>
                </a:solidFill>
                <a:latin typeface="Times New Roman" panose="02020603050405020304" pitchFamily="18" charset="0"/>
                <a:cs typeface="Times New Roman" panose="02020603050405020304" pitchFamily="18" charset="0"/>
              </a:rPr>
              <a:t># Filter the data for top 10 states with highest active cases</a:t>
            </a:r>
          </a:p>
          <a:p>
            <a:r>
              <a:rPr lang="en-US" sz="1050" b="1" i="1" dirty="0">
                <a:solidFill>
                  <a:schemeClr val="bg1"/>
                </a:solidFill>
                <a:latin typeface="Times New Roman" panose="02020603050405020304" pitchFamily="18" charset="0"/>
                <a:cs typeface="Times New Roman" panose="02020603050405020304" pitchFamily="18" charset="0"/>
              </a:rPr>
              <a:t>top_10_states = </a:t>
            </a:r>
            <a:r>
              <a:rPr lang="en-US" sz="1050" b="1" i="1" dirty="0" err="1">
                <a:solidFill>
                  <a:schemeClr val="bg1"/>
                </a:solidFill>
                <a:latin typeface="Times New Roman" panose="02020603050405020304" pitchFamily="18" charset="0"/>
                <a:cs typeface="Times New Roman" panose="02020603050405020304" pitchFamily="18" charset="0"/>
              </a:rPr>
              <a:t>covid_df.groupby</a:t>
            </a:r>
            <a:r>
              <a:rPr lang="en-US" sz="1050" b="1" i="1" dirty="0">
                <a:solidFill>
                  <a:schemeClr val="bg1"/>
                </a:solidFill>
                <a:latin typeface="Times New Roman" panose="02020603050405020304" pitchFamily="18" charset="0"/>
                <a:cs typeface="Times New Roman" panose="02020603050405020304" pitchFamily="18" charset="0"/>
              </a:rPr>
              <a:t>("State/</a:t>
            </a:r>
            <a:r>
              <a:rPr lang="en-US" sz="1050" b="1" i="1" dirty="0" err="1">
                <a:solidFill>
                  <a:schemeClr val="bg1"/>
                </a:solidFill>
                <a:latin typeface="Times New Roman" panose="02020603050405020304" pitchFamily="18" charset="0"/>
                <a:cs typeface="Times New Roman" panose="02020603050405020304" pitchFamily="18" charset="0"/>
              </a:rPr>
              <a:t>UnionTerritory</a:t>
            </a:r>
            <a:r>
              <a:rPr lang="en-US" sz="1050" b="1" i="1" dirty="0">
                <a:solidFill>
                  <a:schemeClr val="bg1"/>
                </a:solidFill>
                <a:latin typeface="Times New Roman" panose="02020603050405020304" pitchFamily="18" charset="0"/>
                <a:cs typeface="Times New Roman" panose="02020603050405020304" pitchFamily="18" charset="0"/>
              </a:rPr>
              <a:t>")[Active Cases"].max().</a:t>
            </a:r>
            <a:r>
              <a:rPr lang="en-US" sz="1050" b="1" i="1" dirty="0" err="1">
                <a:solidFill>
                  <a:schemeClr val="bg1"/>
                </a:solidFill>
                <a:latin typeface="Times New Roman" panose="02020603050405020304" pitchFamily="18" charset="0"/>
                <a:cs typeface="Times New Roman" panose="02020603050405020304" pitchFamily="18" charset="0"/>
              </a:rPr>
              <a:t>nlargest</a:t>
            </a:r>
            <a:r>
              <a:rPr lang="en-US" sz="1050" b="1" i="1" dirty="0">
                <a:solidFill>
                  <a:schemeClr val="bg1"/>
                </a:solidFill>
                <a:latin typeface="Times New Roman" panose="02020603050405020304" pitchFamily="18" charset="0"/>
                <a:cs typeface="Times New Roman" panose="02020603050405020304" pitchFamily="18" charset="0"/>
              </a:rPr>
              <a:t>(10)</a:t>
            </a:r>
          </a:p>
          <a:p>
            <a:r>
              <a:rPr lang="en-US" sz="1050" b="1" i="1" dirty="0" err="1">
                <a:solidFill>
                  <a:schemeClr val="bg1"/>
                </a:solidFill>
                <a:latin typeface="Times New Roman" panose="02020603050405020304" pitchFamily="18" charset="0"/>
                <a:cs typeface="Times New Roman" panose="02020603050405020304" pitchFamily="18" charset="0"/>
              </a:rPr>
              <a:t>filtered_df</a:t>
            </a:r>
            <a:r>
              <a:rPr lang="en-US" sz="1050" b="1" i="1" dirty="0">
                <a:solidFill>
                  <a:schemeClr val="bg1"/>
                </a:solidFill>
                <a:latin typeface="Times New Roman" panose="02020603050405020304" pitchFamily="18" charset="0"/>
                <a:cs typeface="Times New Roman" panose="02020603050405020304" pitchFamily="18" charset="0"/>
              </a:rPr>
              <a:t> = </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covid_df</a:t>
            </a:r>
            <a:r>
              <a:rPr lang="en-US" sz="1050" b="1" i="1" dirty="0">
                <a:solidFill>
                  <a:schemeClr val="bg1"/>
                </a:solidFill>
                <a:latin typeface="Times New Roman" panose="02020603050405020304" pitchFamily="18" charset="0"/>
                <a:cs typeface="Times New Roman" panose="02020603050405020304" pitchFamily="18" charset="0"/>
              </a:rPr>
              <a:t>["State/</a:t>
            </a:r>
            <a:r>
              <a:rPr lang="en-US" sz="1050" b="1" i="1" dirty="0" err="1">
                <a:solidFill>
                  <a:schemeClr val="bg1"/>
                </a:solidFill>
                <a:latin typeface="Times New Roman" panose="02020603050405020304" pitchFamily="18" charset="0"/>
                <a:cs typeface="Times New Roman" panose="02020603050405020304" pitchFamily="18" charset="0"/>
              </a:rPr>
              <a:t>UnionTerritory</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isin</a:t>
            </a:r>
            <a:r>
              <a:rPr lang="en-US" sz="1050" b="1" i="1" dirty="0">
                <a:solidFill>
                  <a:schemeClr val="bg1"/>
                </a:solidFill>
                <a:latin typeface="Times New Roman" panose="02020603050405020304" pitchFamily="18" charset="0"/>
                <a:cs typeface="Times New Roman" panose="02020603050405020304" pitchFamily="18" charset="0"/>
              </a:rPr>
              <a:t>(top_10_states.index)]</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Create the line plot with seaborn</a:t>
            </a:r>
          </a:p>
          <a:p>
            <a:r>
              <a:rPr lang="en-US" sz="1050" b="1" i="1" dirty="0">
                <a:solidFill>
                  <a:schemeClr val="bg1"/>
                </a:solidFill>
                <a:latin typeface="Times New Roman" panose="02020603050405020304" pitchFamily="18" charset="0"/>
                <a:cs typeface="Times New Roman" panose="02020603050405020304" pitchFamily="18" charset="0"/>
              </a:rPr>
              <a:t>ax = </a:t>
            </a:r>
            <a:r>
              <a:rPr lang="en-US" sz="1050" b="1" i="1" dirty="0" err="1">
                <a:solidFill>
                  <a:schemeClr val="bg1"/>
                </a:solidFill>
                <a:latin typeface="Times New Roman" panose="02020603050405020304" pitchFamily="18" charset="0"/>
                <a:cs typeface="Times New Roman" panose="02020603050405020304" pitchFamily="18" charset="0"/>
              </a:rPr>
              <a:t>sns.lineplot</a:t>
            </a:r>
            <a:r>
              <a:rPr lang="en-US" sz="1050" b="1" i="1" dirty="0">
                <a:solidFill>
                  <a:schemeClr val="bg1"/>
                </a:solidFill>
                <a:latin typeface="Times New Roman" panose="02020603050405020304" pitchFamily="18" charset="0"/>
                <a:cs typeface="Times New Roman" panose="02020603050405020304" pitchFamily="18" charset="0"/>
              </a:rPr>
              <a:t>(data=</a:t>
            </a:r>
            <a:r>
              <a:rPr lang="en-US" sz="1050" b="1" i="1" dirty="0" err="1">
                <a:solidFill>
                  <a:schemeClr val="bg1"/>
                </a:solidFill>
                <a:latin typeface="Times New Roman" panose="02020603050405020304" pitchFamily="18" charset="0"/>
                <a:cs typeface="Times New Roman" panose="02020603050405020304" pitchFamily="18" charset="0"/>
              </a:rPr>
              <a:t>filtered_df</a:t>
            </a:r>
            <a:r>
              <a:rPr lang="en-US" sz="1050" b="1" i="1" dirty="0">
                <a:solidFill>
                  <a:schemeClr val="bg1"/>
                </a:solidFill>
                <a:latin typeface="Times New Roman" panose="02020603050405020304" pitchFamily="18" charset="0"/>
                <a:cs typeface="Times New Roman" panose="02020603050405020304" pitchFamily="18" charset="0"/>
              </a:rPr>
              <a:t>, x="Date", y=“Active Cases", hue="State/</a:t>
            </a:r>
            <a:r>
              <a:rPr lang="en-US" sz="1050" b="1" i="1" dirty="0" err="1">
                <a:solidFill>
                  <a:schemeClr val="bg1"/>
                </a:solidFill>
                <a:latin typeface="Times New Roman" panose="02020603050405020304" pitchFamily="18" charset="0"/>
                <a:cs typeface="Times New Roman" panose="02020603050405020304" pitchFamily="18" charset="0"/>
              </a:rPr>
              <a:t>UnionTerritory</a:t>
            </a:r>
            <a:r>
              <a:rPr lang="en-US" sz="1050" b="1" i="1" dirty="0">
                <a:solidFill>
                  <a:schemeClr val="bg1"/>
                </a:solidFill>
                <a:latin typeface="Times New Roman" panose="02020603050405020304" pitchFamily="18" charset="0"/>
                <a:cs typeface="Times New Roman" panose="02020603050405020304" pitchFamily="18" charset="0"/>
              </a:rPr>
              <a:t>")</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Set the title</a:t>
            </a:r>
          </a:p>
          <a:p>
            <a:r>
              <a:rPr lang="en-US" sz="1050" b="1" i="1" dirty="0" err="1">
                <a:solidFill>
                  <a:schemeClr val="bg1"/>
                </a:solidFill>
                <a:latin typeface="Times New Roman" panose="02020603050405020304" pitchFamily="18" charset="0"/>
                <a:cs typeface="Times New Roman" panose="02020603050405020304" pitchFamily="18" charset="0"/>
              </a:rPr>
              <a:t>plt.title</a:t>
            </a:r>
            <a:r>
              <a:rPr lang="en-US" sz="1050" b="1" i="1" dirty="0">
                <a:solidFill>
                  <a:schemeClr val="bg1"/>
                </a:solidFill>
                <a:latin typeface="Times New Roman" panose="02020603050405020304" pitchFamily="18" charset="0"/>
                <a:cs typeface="Times New Roman" panose="02020603050405020304" pitchFamily="18" charset="0"/>
              </a:rPr>
              <a:t>("Growth Rate of Active Cases for Top 10 States", size=20, </a:t>
            </a:r>
            <a:r>
              <a:rPr lang="en-US" sz="1050" b="1" i="1" dirty="0" err="1">
                <a:solidFill>
                  <a:schemeClr val="bg1"/>
                </a:solidFill>
                <a:latin typeface="Times New Roman" panose="02020603050405020304" pitchFamily="18" charset="0"/>
                <a:cs typeface="Times New Roman" panose="02020603050405020304" pitchFamily="18" charset="0"/>
              </a:rPr>
              <a:t>fontweight</a:t>
            </a:r>
            <a:r>
              <a:rPr lang="en-US" sz="1050" b="1" i="1" dirty="0">
                <a:solidFill>
                  <a:schemeClr val="bg1"/>
                </a:solidFill>
                <a:latin typeface="Times New Roman" panose="02020603050405020304" pitchFamily="18" charset="0"/>
                <a:cs typeface="Times New Roman" panose="02020603050405020304" pitchFamily="18" charset="0"/>
              </a:rPr>
              <a:t>='bold')</a:t>
            </a:r>
          </a:p>
          <a:p>
            <a:r>
              <a:rPr lang="en-US" sz="1050" b="1" i="1" dirty="0" err="1">
                <a:solidFill>
                  <a:schemeClr val="bg1"/>
                </a:solidFill>
                <a:latin typeface="Times New Roman" panose="02020603050405020304" pitchFamily="18" charset="0"/>
                <a:cs typeface="Times New Roman" panose="02020603050405020304" pitchFamily="18" charset="0"/>
              </a:rPr>
              <a:t>ax.set_xlabel</a:t>
            </a:r>
            <a:r>
              <a:rPr lang="en-US" sz="1050" b="1" i="1" dirty="0">
                <a:solidFill>
                  <a:schemeClr val="bg1"/>
                </a:solidFill>
                <a:latin typeface="Times New Roman" panose="02020603050405020304" pitchFamily="18" charset="0"/>
                <a:cs typeface="Times New Roman" panose="02020603050405020304" pitchFamily="18" charset="0"/>
              </a:rPr>
              <a:t>("Dates", size=14, </a:t>
            </a:r>
            <a:r>
              <a:rPr lang="en-US" sz="1050" b="1" i="1" dirty="0" err="1">
                <a:solidFill>
                  <a:schemeClr val="bg1"/>
                </a:solidFill>
                <a:latin typeface="Times New Roman" panose="02020603050405020304" pitchFamily="18" charset="0"/>
                <a:cs typeface="Times New Roman" panose="02020603050405020304" pitchFamily="18" charset="0"/>
              </a:rPr>
              <a:t>fontweight</a:t>
            </a:r>
            <a:r>
              <a:rPr lang="en-US" sz="1050" b="1" i="1" dirty="0">
                <a:solidFill>
                  <a:schemeClr val="bg1"/>
                </a:solidFill>
                <a:latin typeface="Times New Roman" panose="02020603050405020304" pitchFamily="18" charset="0"/>
                <a:cs typeface="Times New Roman" panose="02020603050405020304" pitchFamily="18" charset="0"/>
              </a:rPr>
              <a:t>='bold')</a:t>
            </a:r>
          </a:p>
          <a:p>
            <a:r>
              <a:rPr lang="en-US" sz="1050" b="1" i="1" dirty="0" err="1">
                <a:solidFill>
                  <a:schemeClr val="bg1"/>
                </a:solidFill>
                <a:latin typeface="Times New Roman" panose="02020603050405020304" pitchFamily="18" charset="0"/>
                <a:cs typeface="Times New Roman" panose="02020603050405020304" pitchFamily="18" charset="0"/>
              </a:rPr>
              <a:t>ax.set_ylabel</a:t>
            </a:r>
            <a:r>
              <a:rPr lang="en-US" sz="1050" b="1" i="1" dirty="0">
                <a:solidFill>
                  <a:schemeClr val="bg1"/>
                </a:solidFill>
                <a:latin typeface="Times New Roman" panose="02020603050405020304" pitchFamily="18" charset="0"/>
                <a:cs typeface="Times New Roman" panose="02020603050405020304" pitchFamily="18" charset="0"/>
              </a:rPr>
              <a:t>("Active Cases", size=14, </a:t>
            </a:r>
            <a:r>
              <a:rPr lang="en-US" sz="1050" b="1" i="1" dirty="0" err="1">
                <a:solidFill>
                  <a:schemeClr val="bg1"/>
                </a:solidFill>
                <a:latin typeface="Times New Roman" panose="02020603050405020304" pitchFamily="18" charset="0"/>
                <a:cs typeface="Times New Roman" panose="02020603050405020304" pitchFamily="18" charset="0"/>
              </a:rPr>
              <a:t>fontweight</a:t>
            </a:r>
            <a:r>
              <a:rPr lang="en-US" sz="1050" b="1" i="1" dirty="0">
                <a:solidFill>
                  <a:schemeClr val="bg1"/>
                </a:solidFill>
                <a:latin typeface="Times New Roman" panose="02020603050405020304" pitchFamily="18" charset="0"/>
                <a:cs typeface="Times New Roman" panose="02020603050405020304" pitchFamily="18" charset="0"/>
              </a:rPr>
              <a:t>='bold')</a:t>
            </a:r>
          </a:p>
          <a:p>
            <a:r>
              <a:rPr lang="en-US" sz="1050" b="1" i="1" dirty="0">
                <a:solidFill>
                  <a:schemeClr val="bg1"/>
                </a:solidFill>
                <a:latin typeface="Times New Roman" panose="02020603050405020304" pitchFamily="18" charset="0"/>
                <a:cs typeface="Times New Roman" panose="02020603050405020304" pitchFamily="18" charset="0"/>
              </a:rPr>
              <a:t># Rotate the x-axis labels</a:t>
            </a:r>
          </a:p>
          <a:p>
            <a:r>
              <a:rPr lang="en-US" sz="1050" b="1" i="1" dirty="0" err="1">
                <a:solidFill>
                  <a:schemeClr val="bg1"/>
                </a:solidFill>
                <a:latin typeface="Times New Roman" panose="02020603050405020304" pitchFamily="18" charset="0"/>
                <a:cs typeface="Times New Roman" panose="02020603050405020304" pitchFamily="18" charset="0"/>
              </a:rPr>
              <a:t>plt.xticks</a:t>
            </a:r>
            <a:r>
              <a:rPr lang="en-US" sz="1050" b="1" i="1" dirty="0">
                <a:solidFill>
                  <a:schemeClr val="bg1"/>
                </a:solidFill>
                <a:latin typeface="Times New Roman" panose="02020603050405020304" pitchFamily="18" charset="0"/>
                <a:cs typeface="Times New Roman" panose="02020603050405020304" pitchFamily="18" charset="0"/>
              </a:rPr>
              <a:t>(rotation=45)</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Adjust the legend to be outside the plot</a:t>
            </a:r>
          </a:p>
          <a:p>
            <a:r>
              <a:rPr lang="en-US" sz="1050" b="1" i="1" dirty="0" err="1">
                <a:solidFill>
                  <a:schemeClr val="bg1"/>
                </a:solidFill>
                <a:latin typeface="Times New Roman" panose="02020603050405020304" pitchFamily="18" charset="0"/>
                <a:cs typeface="Times New Roman" panose="02020603050405020304" pitchFamily="18" charset="0"/>
              </a:rPr>
              <a:t>ax.legend</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bbox_to_anchor</a:t>
            </a:r>
            <a:r>
              <a:rPr lang="en-US" sz="1050" b="1" i="1" dirty="0">
                <a:solidFill>
                  <a:schemeClr val="bg1"/>
                </a:solidFill>
                <a:latin typeface="Times New Roman" panose="02020603050405020304" pitchFamily="18" charset="0"/>
                <a:cs typeface="Times New Roman" panose="02020603050405020304" pitchFamily="18" charset="0"/>
              </a:rPr>
              <a:t>=(1.05, 1), loc='upper left')</a:t>
            </a:r>
          </a:p>
          <a:p>
            <a:r>
              <a:rPr lang="en-US" sz="1050" b="1" i="1" dirty="0">
                <a:solidFill>
                  <a:schemeClr val="bg1"/>
                </a:solidFill>
                <a:latin typeface="Times New Roman" panose="02020603050405020304" pitchFamily="18" charset="0"/>
                <a:cs typeface="Times New Roman" panose="02020603050405020304" pitchFamily="18" charset="0"/>
              </a:rPr>
              <a:t># Set the background color</a:t>
            </a:r>
          </a:p>
          <a:p>
            <a:r>
              <a:rPr lang="en-US" sz="1050" b="1" i="1" dirty="0" err="1">
                <a:solidFill>
                  <a:schemeClr val="bg1"/>
                </a:solidFill>
                <a:latin typeface="Times New Roman" panose="02020603050405020304" pitchFamily="18" charset="0"/>
                <a:cs typeface="Times New Roman" panose="02020603050405020304" pitchFamily="18" charset="0"/>
              </a:rPr>
              <a:t>plt.gca</a:t>
            </a:r>
            <a:r>
              <a:rPr lang="en-US" sz="1050" b="1" i="1" dirty="0">
                <a:solidFill>
                  <a:schemeClr val="bg1"/>
                </a:solidFill>
                <a:latin typeface="Times New Roman" panose="02020603050405020304" pitchFamily="18" charset="0"/>
                <a:cs typeface="Times New Roman" panose="02020603050405020304" pitchFamily="18" charset="0"/>
              </a:rPr>
              <a:t>().</a:t>
            </a:r>
            <a:r>
              <a:rPr lang="en-US" sz="1050" b="1" i="1" dirty="0" err="1">
                <a:solidFill>
                  <a:schemeClr val="bg1"/>
                </a:solidFill>
                <a:latin typeface="Times New Roman" panose="02020603050405020304" pitchFamily="18" charset="0"/>
                <a:cs typeface="Times New Roman" panose="02020603050405020304" pitchFamily="18" charset="0"/>
              </a:rPr>
              <a:t>set_facecolor</a:t>
            </a:r>
            <a:r>
              <a:rPr lang="en-US" sz="1050" b="1" i="1" dirty="0">
                <a:solidFill>
                  <a:schemeClr val="bg1"/>
                </a:solidFill>
                <a:latin typeface="Times New Roman" panose="02020603050405020304" pitchFamily="18" charset="0"/>
                <a:cs typeface="Times New Roman" panose="02020603050405020304" pitchFamily="18" charset="0"/>
              </a:rPr>
              <a:t>('#F5FFFA')</a:t>
            </a:r>
          </a:p>
          <a:p>
            <a:endParaRPr lang="en-US" sz="1050" b="1" i="1" dirty="0">
              <a:solidFill>
                <a:schemeClr val="bg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234583" y="2815828"/>
            <a:ext cx="4797028" cy="1869743"/>
          </a:xfrm>
          <a:prstGeom prst="rect">
            <a:avLst/>
          </a:prstGeom>
          <a:noFill/>
        </p:spPr>
        <p:txBody>
          <a:bodyPr wrap="square">
            <a:spAutoFit/>
          </a:bodyPr>
          <a:lstStyle/>
          <a:p>
            <a:r>
              <a:rPr lang="en-US" sz="1050" b="1" i="1" dirty="0">
                <a:solidFill>
                  <a:schemeClr val="bg1"/>
                </a:solidFill>
                <a:latin typeface="Times New Roman" panose="02020603050405020304" pitchFamily="18" charset="0"/>
                <a:cs typeface="Times New Roman" panose="02020603050405020304" pitchFamily="18" charset="0"/>
              </a:rPr>
              <a:t># Remove the spines</a:t>
            </a:r>
          </a:p>
          <a:p>
            <a:r>
              <a:rPr lang="en-US" sz="1050" b="1" i="1" dirty="0" err="1">
                <a:solidFill>
                  <a:schemeClr val="bg1"/>
                </a:solidFill>
                <a:latin typeface="Times New Roman" panose="02020603050405020304" pitchFamily="18" charset="0"/>
                <a:cs typeface="Times New Roman" panose="02020603050405020304" pitchFamily="18" charset="0"/>
              </a:rPr>
              <a:t>plt.gca</a:t>
            </a:r>
            <a:r>
              <a:rPr lang="en-US" sz="1050" b="1" i="1" dirty="0">
                <a:solidFill>
                  <a:schemeClr val="bg1"/>
                </a:solidFill>
                <a:latin typeface="Times New Roman" panose="02020603050405020304" pitchFamily="18" charset="0"/>
                <a:cs typeface="Times New Roman" panose="02020603050405020304" pitchFamily="18" charset="0"/>
              </a:rPr>
              <a:t>().spines['top'].</a:t>
            </a:r>
            <a:r>
              <a:rPr lang="en-US" sz="1050" b="1" i="1" dirty="0" err="1">
                <a:solidFill>
                  <a:schemeClr val="bg1"/>
                </a:solidFill>
                <a:latin typeface="Times New Roman" panose="02020603050405020304" pitchFamily="18" charset="0"/>
                <a:cs typeface="Times New Roman" panose="02020603050405020304" pitchFamily="18" charset="0"/>
              </a:rPr>
              <a:t>set_visible</a:t>
            </a:r>
            <a:r>
              <a:rPr lang="en-US" sz="1050" b="1" i="1" dirty="0">
                <a:solidFill>
                  <a:schemeClr val="bg1"/>
                </a:solidFill>
                <a:latin typeface="Times New Roman" panose="02020603050405020304" pitchFamily="18" charset="0"/>
                <a:cs typeface="Times New Roman" panose="02020603050405020304" pitchFamily="18" charset="0"/>
              </a:rPr>
              <a:t>(False)</a:t>
            </a:r>
          </a:p>
          <a:p>
            <a:r>
              <a:rPr lang="en-US" sz="1050" b="1" i="1" dirty="0" err="1">
                <a:solidFill>
                  <a:schemeClr val="bg1"/>
                </a:solidFill>
                <a:latin typeface="Times New Roman" panose="02020603050405020304" pitchFamily="18" charset="0"/>
                <a:cs typeface="Times New Roman" panose="02020603050405020304" pitchFamily="18" charset="0"/>
              </a:rPr>
              <a:t>plt.gca</a:t>
            </a:r>
            <a:r>
              <a:rPr lang="en-US" sz="1050" b="1" i="1" dirty="0">
                <a:solidFill>
                  <a:schemeClr val="bg1"/>
                </a:solidFill>
                <a:latin typeface="Times New Roman" panose="02020603050405020304" pitchFamily="18" charset="0"/>
                <a:cs typeface="Times New Roman" panose="02020603050405020304" pitchFamily="18" charset="0"/>
              </a:rPr>
              <a:t>().spines['right'].</a:t>
            </a:r>
            <a:r>
              <a:rPr lang="en-US" sz="1050" b="1" i="1" dirty="0" err="1">
                <a:solidFill>
                  <a:schemeClr val="bg1"/>
                </a:solidFill>
                <a:latin typeface="Times New Roman" panose="02020603050405020304" pitchFamily="18" charset="0"/>
                <a:cs typeface="Times New Roman" panose="02020603050405020304" pitchFamily="18" charset="0"/>
              </a:rPr>
              <a:t>set_visible</a:t>
            </a:r>
            <a:r>
              <a:rPr lang="en-US" sz="1050" b="1" i="1" dirty="0">
                <a:solidFill>
                  <a:schemeClr val="bg1"/>
                </a:solidFill>
                <a:latin typeface="Times New Roman" panose="02020603050405020304" pitchFamily="18" charset="0"/>
                <a:cs typeface="Times New Roman" panose="02020603050405020304" pitchFamily="18" charset="0"/>
              </a:rPr>
              <a:t>(False)</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Create the </a:t>
            </a:r>
            <a:r>
              <a:rPr lang="en-US" sz="1050" b="1" i="1" dirty="0" err="1">
                <a:solidFill>
                  <a:schemeClr val="bg1"/>
                </a:solidFill>
                <a:latin typeface="Times New Roman" panose="02020603050405020304" pitchFamily="18" charset="0"/>
                <a:cs typeface="Times New Roman" panose="02020603050405020304" pitchFamily="18" charset="0"/>
              </a:rPr>
              <a:t>FigureCanvasTkAgg</a:t>
            </a:r>
            <a:r>
              <a:rPr lang="en-US" sz="1050" b="1" i="1" dirty="0">
                <a:solidFill>
                  <a:schemeClr val="bg1"/>
                </a:solidFill>
                <a:latin typeface="Times New Roman" panose="02020603050405020304" pitchFamily="18" charset="0"/>
                <a:cs typeface="Times New Roman" panose="02020603050405020304" pitchFamily="18" charset="0"/>
              </a:rPr>
              <a:t> widget</a:t>
            </a:r>
          </a:p>
          <a:p>
            <a:r>
              <a:rPr lang="en-US" sz="1050" b="1" i="1" dirty="0">
                <a:solidFill>
                  <a:schemeClr val="bg1"/>
                </a:solidFill>
                <a:latin typeface="Times New Roman" panose="02020603050405020304" pitchFamily="18" charset="0"/>
                <a:cs typeface="Times New Roman" panose="02020603050405020304" pitchFamily="18" charset="0"/>
              </a:rPr>
              <a:t>canvas = </a:t>
            </a:r>
            <a:r>
              <a:rPr lang="en-US" sz="1050" b="1" i="1" dirty="0" err="1">
                <a:solidFill>
                  <a:schemeClr val="bg1"/>
                </a:solidFill>
                <a:latin typeface="Times New Roman" panose="02020603050405020304" pitchFamily="18" charset="0"/>
                <a:cs typeface="Times New Roman" panose="02020603050405020304" pitchFamily="18" charset="0"/>
              </a:rPr>
              <a:t>FigureCanvasTkAgg</a:t>
            </a:r>
            <a:r>
              <a:rPr lang="en-US" sz="1050" b="1" i="1" dirty="0">
                <a:solidFill>
                  <a:schemeClr val="bg1"/>
                </a:solidFill>
                <a:latin typeface="Times New Roman" panose="02020603050405020304" pitchFamily="18" charset="0"/>
                <a:cs typeface="Times New Roman" panose="02020603050405020304" pitchFamily="18" charset="0"/>
              </a:rPr>
              <a:t>(fig, master=window)</a:t>
            </a:r>
          </a:p>
          <a:p>
            <a:r>
              <a:rPr lang="en-US" sz="1050" b="1" i="1" dirty="0" err="1">
                <a:solidFill>
                  <a:schemeClr val="bg1"/>
                </a:solidFill>
                <a:latin typeface="Times New Roman" panose="02020603050405020304" pitchFamily="18" charset="0"/>
                <a:cs typeface="Times New Roman" panose="02020603050405020304" pitchFamily="18" charset="0"/>
              </a:rPr>
              <a:t>canvas.draw</a:t>
            </a:r>
            <a:r>
              <a:rPr lang="en-US" sz="1050" b="1" i="1" dirty="0">
                <a:solidFill>
                  <a:schemeClr val="bg1"/>
                </a:solidFill>
                <a:latin typeface="Times New Roman" panose="02020603050405020304" pitchFamily="18" charset="0"/>
                <a:cs typeface="Times New Roman" panose="02020603050405020304" pitchFamily="18" charset="0"/>
              </a:rPr>
              <a:t>()</a:t>
            </a:r>
          </a:p>
          <a:p>
            <a:r>
              <a:rPr lang="en-US" sz="1050" b="1" i="1" dirty="0" err="1">
                <a:solidFill>
                  <a:schemeClr val="bg1"/>
                </a:solidFill>
                <a:latin typeface="Times New Roman" panose="02020603050405020304" pitchFamily="18" charset="0"/>
                <a:cs typeface="Times New Roman" panose="02020603050405020304" pitchFamily="18" charset="0"/>
              </a:rPr>
              <a:t>canvas.get_tk_widget</a:t>
            </a:r>
            <a:r>
              <a:rPr lang="en-US" sz="1050" b="1" i="1" dirty="0">
                <a:solidFill>
                  <a:schemeClr val="bg1"/>
                </a:solidFill>
                <a:latin typeface="Times New Roman" panose="02020603050405020304" pitchFamily="18" charset="0"/>
                <a:cs typeface="Times New Roman" panose="02020603050405020304" pitchFamily="18" charset="0"/>
              </a:rPr>
              <a:t>().pack()</a:t>
            </a:r>
          </a:p>
          <a:p>
            <a:endParaRPr lang="en-US" sz="1050" b="1" i="1" dirty="0">
              <a:solidFill>
                <a:schemeClr val="bg1"/>
              </a:solidFill>
              <a:latin typeface="Times New Roman" panose="02020603050405020304" pitchFamily="18" charset="0"/>
              <a:cs typeface="Times New Roman" panose="02020603050405020304" pitchFamily="18" charset="0"/>
            </a:endParaRPr>
          </a:p>
          <a:p>
            <a:r>
              <a:rPr lang="en-US" sz="1050" b="1" i="1" dirty="0">
                <a:solidFill>
                  <a:schemeClr val="bg1"/>
                </a:solidFill>
                <a:latin typeface="Times New Roman" panose="02020603050405020304" pitchFamily="18" charset="0"/>
                <a:cs typeface="Times New Roman" panose="02020603050405020304" pitchFamily="18" charset="0"/>
              </a:rPr>
              <a:t># Start the GUI event loop</a:t>
            </a:r>
          </a:p>
          <a:p>
            <a:r>
              <a:rPr lang="en-US" sz="1050" b="1" i="1" dirty="0" err="1">
                <a:solidFill>
                  <a:schemeClr val="bg1"/>
                </a:solidFill>
                <a:latin typeface="Times New Roman" panose="02020603050405020304" pitchFamily="18" charset="0"/>
                <a:cs typeface="Times New Roman" panose="02020603050405020304" pitchFamily="18" charset="0"/>
              </a:rPr>
              <a:t>window.mainloop</a:t>
            </a:r>
            <a:r>
              <a:rPr lang="en-US" sz="1050" b="1" i="1" dirty="0">
                <a:solidFill>
                  <a:schemeClr val="bg1"/>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444698" y="753137"/>
            <a:ext cx="5089922" cy="307777"/>
          </a:xfrm>
          <a:prstGeom prst="rect">
            <a:avLst/>
          </a:prstGeom>
          <a:noFill/>
        </p:spPr>
        <p:txBody>
          <a:bodyPr wrap="square">
            <a:spAutoFit/>
          </a:bodyPr>
          <a:lstStyle/>
          <a:p>
            <a:r>
              <a:rPr lang="en-US" sz="1400" b="1" i="1" dirty="0">
                <a:solidFill>
                  <a:srgbClr val="FFFF00"/>
                </a:solidFill>
                <a:latin typeface="Times New Roman" panose="02020603050405020304" pitchFamily="18" charset="0"/>
                <a:cs typeface="Times New Roman" panose="02020603050405020304" pitchFamily="18" charset="0"/>
              </a:rPr>
              <a:t>def </a:t>
            </a:r>
            <a:r>
              <a:rPr lang="en-US" sz="1400" b="1" i="1" dirty="0" err="1">
                <a:solidFill>
                  <a:srgbClr val="FFFF00"/>
                </a:solidFill>
                <a:latin typeface="Times New Roman" panose="02020603050405020304" pitchFamily="18" charset="0"/>
                <a:cs typeface="Times New Roman" panose="02020603050405020304" pitchFamily="18" charset="0"/>
              </a:rPr>
              <a:t>Growth_Rate</a:t>
            </a:r>
            <a:r>
              <a:rPr lang="en-US" sz="1400" b="1" i="1" dirty="0">
                <a:solidFill>
                  <a:srgbClr val="FFFF0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grpSp>
        <p:nvGrpSpPr>
          <p:cNvPr id="4" name="Google Shape;3323;p46"/>
          <p:cNvGrpSpPr/>
          <p:nvPr/>
        </p:nvGrpSpPr>
        <p:grpSpPr>
          <a:xfrm>
            <a:off x="4214045" y="2121808"/>
            <a:ext cx="4294722" cy="2883551"/>
            <a:chOff x="626675" y="1846865"/>
            <a:chExt cx="3826033" cy="2568865"/>
          </a:xfrm>
        </p:grpSpPr>
        <p:sp>
          <p:nvSpPr>
            <p:cNvPr id="5" name="Google Shape;3324;p46"/>
            <p:cNvSpPr/>
            <p:nvPr/>
          </p:nvSpPr>
          <p:spPr>
            <a:xfrm>
              <a:off x="626675" y="2067523"/>
              <a:ext cx="1451128" cy="2348207"/>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25;p46"/>
            <p:cNvSpPr/>
            <p:nvPr/>
          </p:nvSpPr>
          <p:spPr>
            <a:xfrm>
              <a:off x="1821722" y="1846865"/>
              <a:ext cx="569303" cy="648528"/>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26;p46"/>
            <p:cNvSpPr/>
            <p:nvPr/>
          </p:nvSpPr>
          <p:spPr>
            <a:xfrm>
              <a:off x="2139676" y="1991874"/>
              <a:ext cx="2275223" cy="196152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27;p46"/>
            <p:cNvSpPr/>
            <p:nvPr/>
          </p:nvSpPr>
          <p:spPr>
            <a:xfrm>
              <a:off x="3855028" y="3483822"/>
              <a:ext cx="191969" cy="106082"/>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28;p46"/>
            <p:cNvSpPr/>
            <p:nvPr/>
          </p:nvSpPr>
          <p:spPr>
            <a:xfrm>
              <a:off x="3717854" y="3473170"/>
              <a:ext cx="312760" cy="225529"/>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9;p46"/>
            <p:cNvSpPr/>
            <p:nvPr/>
          </p:nvSpPr>
          <p:spPr>
            <a:xfrm>
              <a:off x="3912739" y="3702258"/>
              <a:ext cx="539969" cy="454068"/>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p:cNvPicPr>
            <a:picLocks noChangeAspect="1"/>
          </p:cNvPicPr>
          <p:nvPr/>
        </p:nvPicPr>
        <p:blipFill>
          <a:blip r:embed="rId3"/>
          <a:stretch>
            <a:fillRect/>
          </a:stretch>
        </p:blipFill>
        <p:spPr>
          <a:xfrm>
            <a:off x="1562584" y="890192"/>
            <a:ext cx="5942857" cy="30571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txBox="1">
            <a:spLocks noGrp="1"/>
          </p:cNvSpPr>
          <p:nvPr>
            <p:ph type="title"/>
          </p:nvPr>
        </p:nvSpPr>
        <p:spPr>
          <a:xfrm>
            <a:off x="635596" y="2351401"/>
            <a:ext cx="7583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dirty="0">
                <a:solidFill>
                  <a:schemeClr val="accent2"/>
                </a:solidFill>
                <a:latin typeface="Times New Roman" panose="02020603050405020304" pitchFamily="18" charset="0"/>
                <a:cs typeface="Times New Roman" panose="02020603050405020304" pitchFamily="18" charset="0"/>
              </a:rPr>
              <a:t>GLOBAL COVID DATA</a:t>
            </a:r>
            <a:endParaRPr sz="4000" dirty="0">
              <a:solidFill>
                <a:schemeClr val="accent2"/>
              </a:solidFill>
              <a:latin typeface="Times New Roman" panose="02020603050405020304" pitchFamily="18" charset="0"/>
              <a:cs typeface="Times New Roman" panose="02020603050405020304" pitchFamily="18" charset="0"/>
            </a:endParaRPr>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01</a:t>
            </a:r>
            <a:endParaRPr dirty="0"/>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2372875" y="1324825"/>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4886167" y="99659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3913164" y="1623828"/>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571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p:nvPr/>
        </p:nvSpPr>
        <p:spPr>
          <a:xfrm>
            <a:off x="1184587" y="1146620"/>
            <a:ext cx="77178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b="1" dirty="0">
                <a:solidFill>
                  <a:srgbClr val="FF0000"/>
                </a:solidFill>
                <a:latin typeface="Times New Roman" panose="02020603050405020304" pitchFamily="18" charset="0"/>
                <a:cs typeface="Times New Roman" panose="02020603050405020304" pitchFamily="18" charset="0"/>
              </a:rPr>
              <a:t>Confirmed</a:t>
            </a:r>
            <a:r>
              <a:rPr lang="en-US" sz="3200" b="1" dirty="0">
                <a:solidFill>
                  <a:schemeClr val="bg1"/>
                </a:solidFill>
                <a:latin typeface="Times New Roman" panose="02020603050405020304" pitchFamily="18" charset="0"/>
                <a:cs typeface="Times New Roman" panose="02020603050405020304" pitchFamily="18" charset="0"/>
              </a:rPr>
              <a:t> Vs </a:t>
            </a:r>
            <a:r>
              <a:rPr lang="en-US" sz="3200" b="1" dirty="0">
                <a:solidFill>
                  <a:srgbClr val="FF0000"/>
                </a:solidFill>
                <a:latin typeface="Times New Roman" panose="02020603050405020304" pitchFamily="18" charset="0"/>
                <a:cs typeface="Times New Roman" panose="02020603050405020304" pitchFamily="18" charset="0"/>
              </a:rPr>
              <a:t>Deaths</a:t>
            </a:r>
          </a:p>
        </p:txBody>
      </p:sp>
      <p:pic>
        <p:nvPicPr>
          <p:cNvPr id="3" name="Google Shape;2774;p36"/>
          <p:cNvPicPr preferRelativeResize="0"/>
          <p:nvPr/>
        </p:nvPicPr>
        <p:blipFill rotWithShape="1">
          <a:blip r:embed="rId2"/>
          <a:srcRect l="15592" r="15598"/>
          <a:stretch>
            <a:fillRect/>
          </a:stretch>
        </p:blipFill>
        <p:spPr>
          <a:xfrm>
            <a:off x="4840068" y="1950844"/>
            <a:ext cx="2727600" cy="2730300"/>
          </a:xfrm>
          <a:prstGeom prst="ellipse">
            <a:avLst/>
          </a:prstGeom>
          <a:noFill/>
          <a:ln>
            <a:noFill/>
          </a:ln>
          <a:effectLst>
            <a:outerShdw blurRad="657225" algn="bl" rotWithShape="0">
              <a:schemeClr val="accent2">
                <a:alpha val="40000"/>
              </a:scheme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51"/>
        <p:cNvGrpSpPr/>
        <p:nvPr/>
      </p:nvGrpSpPr>
      <p:grpSpPr>
        <a:xfrm>
          <a:off x="0" y="0"/>
          <a:ext cx="0" cy="0"/>
          <a:chOff x="0" y="0"/>
          <a:chExt cx="0" cy="0"/>
        </a:xfrm>
      </p:grpSpPr>
      <p:sp>
        <p:nvSpPr>
          <p:cNvPr id="5" name="TextBox 4"/>
          <p:cNvSpPr txBox="1"/>
          <p:nvPr/>
        </p:nvSpPr>
        <p:spPr>
          <a:xfrm>
            <a:off x="390890" y="765011"/>
            <a:ext cx="5631061" cy="3808735"/>
          </a:xfrm>
          <a:prstGeom prst="rect">
            <a:avLst/>
          </a:prstGeom>
          <a:noFill/>
        </p:spPr>
        <p:txBody>
          <a:bodyPr wrap="square">
            <a:spAutoFit/>
          </a:bodyPr>
          <a:lstStyle/>
          <a:p>
            <a:r>
              <a:rPr lang="en-US" sz="1050" i="1" dirty="0">
                <a:solidFill>
                  <a:schemeClr val="bg1"/>
                </a:solidFill>
                <a:latin typeface="Times New Roman" panose="02020603050405020304" pitchFamily="18" charset="0"/>
                <a:cs typeface="Times New Roman" panose="02020603050405020304" pitchFamily="18" charset="0"/>
              </a:rPr>
              <a:t># Set the figure size</a:t>
            </a:r>
          </a:p>
          <a:p>
            <a:r>
              <a:rPr lang="en-US" sz="1050" i="1" dirty="0">
                <a:solidFill>
                  <a:schemeClr val="bg1"/>
                </a:solidFill>
                <a:latin typeface="Times New Roman" panose="02020603050405020304" pitchFamily="18" charset="0"/>
                <a:cs typeface="Times New Roman" panose="02020603050405020304" pitchFamily="18" charset="0"/>
              </a:rPr>
              <a:t>fig = </a:t>
            </a:r>
            <a:r>
              <a:rPr lang="en-US" sz="1050" i="1" dirty="0" err="1">
                <a:solidFill>
                  <a:schemeClr val="bg1"/>
                </a:solidFill>
                <a:latin typeface="Times New Roman" panose="02020603050405020304" pitchFamily="18" charset="0"/>
                <a:cs typeface="Times New Roman" panose="02020603050405020304" pitchFamily="18" charset="0"/>
              </a:rPr>
              <a:t>plt.figure</a:t>
            </a:r>
            <a:r>
              <a:rPr lang="en-US" sz="1050" i="1" dirty="0">
                <a:solidFill>
                  <a:schemeClr val="bg1"/>
                </a:solidFill>
                <a:latin typeface="Times New Roman" panose="02020603050405020304" pitchFamily="18" charset="0"/>
                <a:cs typeface="Times New Roman" panose="02020603050405020304" pitchFamily="18" charset="0"/>
              </a:rPr>
              <a:t>(</a:t>
            </a:r>
            <a:r>
              <a:rPr lang="en-US" sz="1050" i="1" dirty="0" err="1">
                <a:solidFill>
                  <a:schemeClr val="bg1"/>
                </a:solidFill>
                <a:latin typeface="Times New Roman" panose="02020603050405020304" pitchFamily="18" charset="0"/>
                <a:cs typeface="Times New Roman" panose="02020603050405020304" pitchFamily="18" charset="0"/>
              </a:rPr>
              <a:t>figsize</a:t>
            </a:r>
            <a:r>
              <a:rPr lang="en-US" sz="1050" i="1" dirty="0">
                <a:solidFill>
                  <a:schemeClr val="bg1"/>
                </a:solidFill>
                <a:latin typeface="Times New Roman" panose="02020603050405020304" pitchFamily="18" charset="0"/>
                <a:cs typeface="Times New Roman" panose="02020603050405020304" pitchFamily="18" charset="0"/>
              </a:rPr>
              <a:t>=(7, 6))</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Define the data</a:t>
            </a:r>
          </a:p>
          <a:p>
            <a:r>
              <a:rPr lang="en-US" sz="1050" i="1" dirty="0">
                <a:solidFill>
                  <a:schemeClr val="bg1"/>
                </a:solidFill>
                <a:latin typeface="Times New Roman" panose="02020603050405020304" pitchFamily="18" charset="0"/>
                <a:cs typeface="Times New Roman" panose="02020603050405020304" pitchFamily="18" charset="0"/>
              </a:rPr>
              <a:t>top_20_cities = </a:t>
            </a:r>
            <a:r>
              <a:rPr lang="en-US" sz="1050" i="1" dirty="0" err="1">
                <a:solidFill>
                  <a:schemeClr val="bg1"/>
                </a:solidFill>
                <a:latin typeface="Times New Roman" panose="02020603050405020304" pitchFamily="18" charset="0"/>
                <a:cs typeface="Times New Roman" panose="02020603050405020304" pitchFamily="18" charset="0"/>
              </a:rPr>
              <a:t>covid_df.groupby</a:t>
            </a:r>
            <a:r>
              <a:rPr lang="en-US" sz="1050" i="1" dirty="0">
                <a:solidFill>
                  <a:schemeClr val="bg1"/>
                </a:solidFill>
                <a:latin typeface="Times New Roman" panose="02020603050405020304" pitchFamily="18" charset="0"/>
                <a:cs typeface="Times New Roman" panose="02020603050405020304" pitchFamily="18" charset="0"/>
              </a:rPr>
              <a:t>("State/</a:t>
            </a:r>
            <a:r>
              <a:rPr lang="en-US" sz="1050" i="1" dirty="0" err="1">
                <a:solidFill>
                  <a:schemeClr val="bg1"/>
                </a:solidFill>
                <a:latin typeface="Times New Roman" panose="02020603050405020304" pitchFamily="18" charset="0"/>
                <a:cs typeface="Times New Roman" panose="02020603050405020304" pitchFamily="18" charset="0"/>
              </a:rPr>
              <a:t>UnionTerritory</a:t>
            </a:r>
            <a:r>
              <a:rPr lang="en-US" sz="1050" i="1" dirty="0">
                <a:solidFill>
                  <a:schemeClr val="bg1"/>
                </a:solidFill>
                <a:latin typeface="Times New Roman" panose="02020603050405020304" pitchFamily="18" charset="0"/>
                <a:cs typeface="Times New Roman" panose="02020603050405020304" pitchFamily="18" charset="0"/>
              </a:rPr>
              <a:t>").max().</a:t>
            </a:r>
            <a:r>
              <a:rPr lang="en-US" sz="1050" i="1" dirty="0" err="1">
                <a:solidFill>
                  <a:schemeClr val="bg1"/>
                </a:solidFill>
                <a:latin typeface="Times New Roman" panose="02020603050405020304" pitchFamily="18" charset="0"/>
                <a:cs typeface="Times New Roman" panose="02020603050405020304" pitchFamily="18" charset="0"/>
              </a:rPr>
              <a:t>nlargest</a:t>
            </a:r>
            <a:r>
              <a:rPr lang="en-US" sz="1050" i="1" dirty="0">
                <a:solidFill>
                  <a:schemeClr val="bg1"/>
                </a:solidFill>
                <a:latin typeface="Times New Roman" panose="02020603050405020304" pitchFamily="18" charset="0"/>
                <a:cs typeface="Times New Roman" panose="02020603050405020304" pitchFamily="18" charset="0"/>
              </a:rPr>
              <a:t>(20, "Deaths")</a:t>
            </a:r>
          </a:p>
          <a:p>
            <a:r>
              <a:rPr lang="en-US" sz="1050" i="1" dirty="0" err="1">
                <a:solidFill>
                  <a:schemeClr val="bg1"/>
                </a:solidFill>
                <a:latin typeface="Times New Roman" panose="02020603050405020304" pitchFamily="18" charset="0"/>
                <a:cs typeface="Times New Roman" panose="02020603050405020304" pitchFamily="18" charset="0"/>
              </a:rPr>
              <a:t>confirmed_cases</a:t>
            </a:r>
            <a:r>
              <a:rPr lang="en-US" sz="1050" i="1" dirty="0">
                <a:solidFill>
                  <a:schemeClr val="bg1"/>
                </a:solidFill>
                <a:latin typeface="Times New Roman" panose="02020603050405020304" pitchFamily="18" charset="0"/>
                <a:cs typeface="Times New Roman" panose="02020603050405020304" pitchFamily="18" charset="0"/>
              </a:rPr>
              <a:t> = top_20_cities["Confirmed"]</a:t>
            </a:r>
          </a:p>
          <a:p>
            <a:r>
              <a:rPr lang="en-US" sz="1050" i="1" dirty="0">
                <a:solidFill>
                  <a:schemeClr val="bg1"/>
                </a:solidFill>
                <a:latin typeface="Times New Roman" panose="02020603050405020304" pitchFamily="18" charset="0"/>
                <a:cs typeface="Times New Roman" panose="02020603050405020304" pitchFamily="18" charset="0"/>
              </a:rPr>
              <a:t>deaths = top_20_cities["Deaths"]</a:t>
            </a:r>
          </a:p>
          <a:p>
            <a:r>
              <a:rPr lang="en-US" sz="1050" i="1" dirty="0">
                <a:solidFill>
                  <a:schemeClr val="bg1"/>
                </a:solidFill>
                <a:latin typeface="Times New Roman" panose="02020603050405020304" pitchFamily="18" charset="0"/>
                <a:cs typeface="Times New Roman" panose="02020603050405020304" pitchFamily="18" charset="0"/>
              </a:rPr>
              <a:t>cities = top_20_cities.index</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Generate a color palette</a:t>
            </a:r>
          </a:p>
          <a:p>
            <a:r>
              <a:rPr lang="en-US" sz="1050" i="1" dirty="0">
                <a:solidFill>
                  <a:schemeClr val="bg1"/>
                </a:solidFill>
                <a:latin typeface="Times New Roman" panose="02020603050405020304" pitchFamily="18" charset="0"/>
                <a:cs typeface="Times New Roman" panose="02020603050405020304" pitchFamily="18" charset="0"/>
              </a:rPr>
              <a:t>colors = plt.cm.tab20(</a:t>
            </a:r>
            <a:r>
              <a:rPr lang="en-US" sz="1050" i="1" dirty="0" err="1">
                <a:solidFill>
                  <a:schemeClr val="bg1"/>
                </a:solidFill>
                <a:latin typeface="Times New Roman" panose="02020603050405020304" pitchFamily="18" charset="0"/>
                <a:cs typeface="Times New Roman" panose="02020603050405020304" pitchFamily="18" charset="0"/>
              </a:rPr>
              <a:t>np.linspace</a:t>
            </a:r>
            <a:r>
              <a:rPr lang="en-US" sz="1050" i="1" dirty="0">
                <a:solidFill>
                  <a:schemeClr val="bg1"/>
                </a:solidFill>
                <a:latin typeface="Times New Roman" panose="02020603050405020304" pitchFamily="18" charset="0"/>
                <a:cs typeface="Times New Roman" panose="02020603050405020304" pitchFamily="18" charset="0"/>
              </a:rPr>
              <a:t>(0, 1, </a:t>
            </a:r>
            <a:r>
              <a:rPr lang="en-US" sz="1050" i="1" dirty="0" err="1">
                <a:solidFill>
                  <a:schemeClr val="bg1"/>
                </a:solidFill>
                <a:latin typeface="Times New Roman" panose="02020603050405020304" pitchFamily="18" charset="0"/>
                <a:cs typeface="Times New Roman" panose="02020603050405020304" pitchFamily="18" charset="0"/>
              </a:rPr>
              <a:t>len</a:t>
            </a:r>
            <a:r>
              <a:rPr lang="en-US" sz="1050" i="1" dirty="0">
                <a:solidFill>
                  <a:schemeClr val="bg1"/>
                </a:solidFill>
                <a:latin typeface="Times New Roman" panose="02020603050405020304" pitchFamily="18" charset="0"/>
                <a:cs typeface="Times New Roman" panose="02020603050405020304" pitchFamily="18" charset="0"/>
              </a:rPr>
              <a:t>(cities)))</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Create the scatter plot with customized style</a:t>
            </a:r>
          </a:p>
          <a:p>
            <a:r>
              <a:rPr lang="en-US" sz="1050" i="1" dirty="0">
                <a:solidFill>
                  <a:schemeClr val="bg1"/>
                </a:solidFill>
                <a:latin typeface="Times New Roman" panose="02020603050405020304" pitchFamily="18" charset="0"/>
                <a:cs typeface="Times New Roman" panose="02020603050405020304" pitchFamily="18" charset="0"/>
              </a:rPr>
              <a:t>for </a:t>
            </a:r>
            <a:r>
              <a:rPr lang="en-US" sz="1050" i="1" dirty="0" err="1">
                <a:solidFill>
                  <a:schemeClr val="bg1"/>
                </a:solidFill>
                <a:latin typeface="Times New Roman" panose="02020603050405020304" pitchFamily="18" charset="0"/>
                <a:cs typeface="Times New Roman" panose="02020603050405020304" pitchFamily="18" charset="0"/>
              </a:rPr>
              <a:t>i</a:t>
            </a:r>
            <a:r>
              <a:rPr lang="en-US" sz="1050" i="1" dirty="0">
                <a:solidFill>
                  <a:schemeClr val="bg1"/>
                </a:solidFill>
                <a:latin typeface="Times New Roman" panose="02020603050405020304" pitchFamily="18" charset="0"/>
                <a:cs typeface="Times New Roman" panose="02020603050405020304" pitchFamily="18" charset="0"/>
              </a:rPr>
              <a:t>, city in enumerate(cities):</a:t>
            </a:r>
          </a:p>
          <a:p>
            <a:r>
              <a:rPr lang="en-US" sz="1050" i="1" dirty="0">
                <a:solidFill>
                  <a:schemeClr val="bg1"/>
                </a:solidFill>
                <a:latin typeface="Times New Roman" panose="02020603050405020304" pitchFamily="18" charset="0"/>
                <a:cs typeface="Times New Roman" panose="02020603050405020304" pitchFamily="18" charset="0"/>
              </a:rPr>
              <a:t>    </a:t>
            </a:r>
            <a:r>
              <a:rPr lang="en-US" sz="1050" i="1" dirty="0" err="1">
                <a:solidFill>
                  <a:schemeClr val="bg1"/>
                </a:solidFill>
                <a:latin typeface="Times New Roman" panose="02020603050405020304" pitchFamily="18" charset="0"/>
                <a:cs typeface="Times New Roman" panose="02020603050405020304" pitchFamily="18" charset="0"/>
              </a:rPr>
              <a:t>city_cases</a:t>
            </a:r>
            <a:r>
              <a:rPr lang="en-US" sz="1050" i="1" dirty="0">
                <a:solidFill>
                  <a:schemeClr val="bg1"/>
                </a:solidFill>
                <a:latin typeface="Times New Roman" panose="02020603050405020304" pitchFamily="18" charset="0"/>
                <a:cs typeface="Times New Roman" panose="02020603050405020304" pitchFamily="18" charset="0"/>
              </a:rPr>
              <a:t> = </a:t>
            </a:r>
            <a:r>
              <a:rPr lang="en-US" sz="1050" i="1" dirty="0" err="1">
                <a:solidFill>
                  <a:schemeClr val="bg1"/>
                </a:solidFill>
                <a:latin typeface="Times New Roman" panose="02020603050405020304" pitchFamily="18" charset="0"/>
                <a:cs typeface="Times New Roman" panose="02020603050405020304" pitchFamily="18" charset="0"/>
              </a:rPr>
              <a:t>confirmed_cases</a:t>
            </a:r>
            <a:r>
              <a:rPr lang="en-US" sz="1050" i="1" dirty="0">
                <a:solidFill>
                  <a:schemeClr val="bg1"/>
                </a:solidFill>
                <a:latin typeface="Times New Roman" panose="02020603050405020304" pitchFamily="18" charset="0"/>
                <a:cs typeface="Times New Roman" panose="02020603050405020304" pitchFamily="18" charset="0"/>
              </a:rPr>
              <a:t>[cities == city]</a:t>
            </a:r>
          </a:p>
          <a:p>
            <a:r>
              <a:rPr lang="en-US" sz="1050" i="1" dirty="0">
                <a:solidFill>
                  <a:schemeClr val="bg1"/>
                </a:solidFill>
                <a:latin typeface="Times New Roman" panose="02020603050405020304" pitchFamily="18" charset="0"/>
                <a:cs typeface="Times New Roman" panose="02020603050405020304" pitchFamily="18" charset="0"/>
              </a:rPr>
              <a:t>    </a:t>
            </a:r>
            <a:r>
              <a:rPr lang="en-US" sz="1050" i="1" dirty="0" err="1">
                <a:solidFill>
                  <a:schemeClr val="bg1"/>
                </a:solidFill>
                <a:latin typeface="Times New Roman" panose="02020603050405020304" pitchFamily="18" charset="0"/>
                <a:cs typeface="Times New Roman" panose="02020603050405020304" pitchFamily="18" charset="0"/>
              </a:rPr>
              <a:t>city_deaths</a:t>
            </a:r>
            <a:r>
              <a:rPr lang="en-US" sz="1050" i="1" dirty="0">
                <a:solidFill>
                  <a:schemeClr val="bg1"/>
                </a:solidFill>
                <a:latin typeface="Times New Roman" panose="02020603050405020304" pitchFamily="18" charset="0"/>
                <a:cs typeface="Times New Roman" panose="02020603050405020304" pitchFamily="18" charset="0"/>
              </a:rPr>
              <a:t> = deaths[cities == city]</a:t>
            </a:r>
          </a:p>
          <a:p>
            <a:r>
              <a:rPr lang="en-US" sz="1050" i="1" dirty="0">
                <a:solidFill>
                  <a:schemeClr val="bg1"/>
                </a:solidFill>
                <a:latin typeface="Times New Roman" panose="02020603050405020304" pitchFamily="18" charset="0"/>
                <a:cs typeface="Times New Roman" panose="02020603050405020304" pitchFamily="18" charset="0"/>
              </a:rPr>
              <a:t>    </a:t>
            </a:r>
            <a:r>
              <a:rPr lang="en-US" sz="1050" i="1" dirty="0" err="1">
                <a:solidFill>
                  <a:schemeClr val="bg1"/>
                </a:solidFill>
                <a:latin typeface="Times New Roman" panose="02020603050405020304" pitchFamily="18" charset="0"/>
                <a:cs typeface="Times New Roman" panose="02020603050405020304" pitchFamily="18" charset="0"/>
              </a:rPr>
              <a:t>highest_rate_index</a:t>
            </a:r>
            <a:r>
              <a:rPr lang="en-US" sz="1050" i="1" dirty="0">
                <a:solidFill>
                  <a:schemeClr val="bg1"/>
                </a:solidFill>
                <a:latin typeface="Times New Roman" panose="02020603050405020304" pitchFamily="18" charset="0"/>
                <a:cs typeface="Times New Roman" panose="02020603050405020304" pitchFamily="18" charset="0"/>
              </a:rPr>
              <a:t> = (</a:t>
            </a:r>
            <a:r>
              <a:rPr lang="en-US" sz="1050" i="1" dirty="0" err="1">
                <a:solidFill>
                  <a:schemeClr val="bg1"/>
                </a:solidFill>
                <a:latin typeface="Times New Roman" panose="02020603050405020304" pitchFamily="18" charset="0"/>
                <a:cs typeface="Times New Roman" panose="02020603050405020304" pitchFamily="18" charset="0"/>
              </a:rPr>
              <a:t>city_cases</a:t>
            </a:r>
            <a:r>
              <a:rPr lang="en-US" sz="1050" i="1" dirty="0">
                <a:solidFill>
                  <a:schemeClr val="bg1"/>
                </a:solidFill>
                <a:latin typeface="Times New Roman" panose="02020603050405020304" pitchFamily="18" charset="0"/>
                <a:cs typeface="Times New Roman" panose="02020603050405020304" pitchFamily="18" charset="0"/>
              </a:rPr>
              <a:t> / </a:t>
            </a:r>
            <a:r>
              <a:rPr lang="en-US" sz="1050" i="1" dirty="0" err="1">
                <a:solidFill>
                  <a:schemeClr val="bg1"/>
                </a:solidFill>
                <a:latin typeface="Times New Roman" panose="02020603050405020304" pitchFamily="18" charset="0"/>
                <a:cs typeface="Times New Roman" panose="02020603050405020304" pitchFamily="18" charset="0"/>
              </a:rPr>
              <a:t>city_cases.sum</a:t>
            </a:r>
            <a:r>
              <a:rPr lang="en-US" sz="1050" i="1" dirty="0">
                <a:solidFill>
                  <a:schemeClr val="bg1"/>
                </a:solidFill>
                <a:latin typeface="Times New Roman" panose="02020603050405020304" pitchFamily="18" charset="0"/>
                <a:cs typeface="Times New Roman" panose="02020603050405020304" pitchFamily="18" charset="0"/>
              </a:rPr>
              <a:t>()).</a:t>
            </a:r>
            <a:r>
              <a:rPr lang="en-US" sz="1050" i="1" dirty="0" err="1">
                <a:solidFill>
                  <a:schemeClr val="bg1"/>
                </a:solidFill>
                <a:latin typeface="Times New Roman" panose="02020603050405020304" pitchFamily="18" charset="0"/>
                <a:cs typeface="Times New Roman" panose="02020603050405020304" pitchFamily="18" charset="0"/>
              </a:rPr>
              <a:t>idxmax</a:t>
            </a:r>
            <a:r>
              <a:rPr lang="en-US" sz="1050" i="1" dirty="0">
                <a:solidFill>
                  <a:schemeClr val="bg1"/>
                </a:solidFill>
                <a:latin typeface="Times New Roman" panose="02020603050405020304" pitchFamily="18" charset="0"/>
                <a:cs typeface="Times New Roman" panose="02020603050405020304" pitchFamily="18" charset="0"/>
              </a:rPr>
              <a:t>()</a:t>
            </a:r>
          </a:p>
          <a:p>
            <a:r>
              <a:rPr lang="en-US" sz="1050" i="1" dirty="0">
                <a:solidFill>
                  <a:schemeClr val="bg1"/>
                </a:solidFill>
                <a:latin typeface="Times New Roman" panose="02020603050405020304" pitchFamily="18" charset="0"/>
                <a:cs typeface="Times New Roman" panose="02020603050405020304" pitchFamily="18" charset="0"/>
              </a:rPr>
              <a:t>    </a:t>
            </a:r>
            <a:r>
              <a:rPr lang="en-US" sz="1050" i="1" dirty="0" err="1">
                <a:solidFill>
                  <a:schemeClr val="bg1"/>
                </a:solidFill>
                <a:latin typeface="Times New Roman" panose="02020603050405020304" pitchFamily="18" charset="0"/>
                <a:cs typeface="Times New Roman" panose="02020603050405020304" pitchFamily="18" charset="0"/>
              </a:rPr>
              <a:t>plt.scatter</a:t>
            </a:r>
            <a:r>
              <a:rPr lang="en-US" sz="1050" i="1" dirty="0">
                <a:solidFill>
                  <a:schemeClr val="bg1"/>
                </a:solidFill>
                <a:latin typeface="Times New Roman" panose="02020603050405020304" pitchFamily="18" charset="0"/>
                <a:cs typeface="Times New Roman" panose="02020603050405020304" pitchFamily="18" charset="0"/>
              </a:rPr>
              <a:t>(</a:t>
            </a:r>
            <a:r>
              <a:rPr lang="en-US" sz="1050" i="1" dirty="0" err="1">
                <a:solidFill>
                  <a:schemeClr val="bg1"/>
                </a:solidFill>
                <a:latin typeface="Times New Roman" panose="02020603050405020304" pitchFamily="18" charset="0"/>
                <a:cs typeface="Times New Roman" panose="02020603050405020304" pitchFamily="18" charset="0"/>
              </a:rPr>
              <a:t>city_cases</a:t>
            </a:r>
            <a:r>
              <a:rPr lang="en-US" sz="1050" i="1" dirty="0">
                <a:solidFill>
                  <a:schemeClr val="bg1"/>
                </a:solidFill>
                <a:latin typeface="Times New Roman" panose="02020603050405020304" pitchFamily="18" charset="0"/>
                <a:cs typeface="Times New Roman" panose="02020603050405020304" pitchFamily="18" charset="0"/>
              </a:rPr>
              <a:t>, </a:t>
            </a:r>
            <a:r>
              <a:rPr lang="en-US" sz="1050" i="1" dirty="0" err="1">
                <a:solidFill>
                  <a:schemeClr val="bg1"/>
                </a:solidFill>
                <a:latin typeface="Times New Roman" panose="02020603050405020304" pitchFamily="18" charset="0"/>
                <a:cs typeface="Times New Roman" panose="02020603050405020304" pitchFamily="18" charset="0"/>
              </a:rPr>
              <a:t>city_deaths</a:t>
            </a:r>
            <a:r>
              <a:rPr lang="en-US" sz="1050" i="1" dirty="0">
                <a:solidFill>
                  <a:schemeClr val="bg1"/>
                </a:solidFill>
                <a:latin typeface="Times New Roman" panose="02020603050405020304" pitchFamily="18" charset="0"/>
                <a:cs typeface="Times New Roman" panose="02020603050405020304" pitchFamily="18" charset="0"/>
              </a:rPr>
              <a:t>, color=colors[</a:t>
            </a:r>
            <a:r>
              <a:rPr lang="en-US" sz="1050" i="1" dirty="0" err="1">
                <a:solidFill>
                  <a:schemeClr val="bg1"/>
                </a:solidFill>
                <a:latin typeface="Times New Roman" panose="02020603050405020304" pitchFamily="18" charset="0"/>
                <a:cs typeface="Times New Roman" panose="02020603050405020304" pitchFamily="18" charset="0"/>
              </a:rPr>
              <a:t>i</a:t>
            </a:r>
            <a:r>
              <a:rPr lang="en-US" sz="1050" i="1" dirty="0">
                <a:solidFill>
                  <a:schemeClr val="bg1"/>
                </a:solidFill>
                <a:latin typeface="Times New Roman" panose="02020603050405020304" pitchFamily="18" charset="0"/>
                <a:cs typeface="Times New Roman" panose="02020603050405020304" pitchFamily="18" charset="0"/>
              </a:rPr>
              <a:t>], alpha=0.7, </a:t>
            </a:r>
            <a:r>
              <a:rPr lang="en-US" sz="1050" i="1" dirty="0" err="1">
                <a:solidFill>
                  <a:schemeClr val="bg1"/>
                </a:solidFill>
                <a:latin typeface="Times New Roman" panose="02020603050405020304" pitchFamily="18" charset="0"/>
                <a:cs typeface="Times New Roman" panose="02020603050405020304" pitchFamily="18" charset="0"/>
              </a:rPr>
              <a:t>edgecolors</a:t>
            </a:r>
            <a:r>
              <a:rPr lang="en-US" sz="1050" i="1" dirty="0">
                <a:solidFill>
                  <a:schemeClr val="bg1"/>
                </a:solidFill>
                <a:latin typeface="Times New Roman" panose="02020603050405020304" pitchFamily="18" charset="0"/>
                <a:cs typeface="Times New Roman" panose="02020603050405020304" pitchFamily="18" charset="0"/>
              </a:rPr>
              <a:t>="#333333", label=city)</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Set the axis labels and title</a:t>
            </a:r>
          </a:p>
          <a:p>
            <a:r>
              <a:rPr lang="en-US" sz="1050" i="1" dirty="0" err="1">
                <a:solidFill>
                  <a:schemeClr val="bg1"/>
                </a:solidFill>
                <a:latin typeface="Times New Roman" panose="02020603050405020304" pitchFamily="18" charset="0"/>
                <a:cs typeface="Times New Roman" panose="02020603050405020304" pitchFamily="18" charset="0"/>
              </a:rPr>
              <a:t>plt.xlabel</a:t>
            </a:r>
            <a:r>
              <a:rPr lang="en-US" sz="1050" i="1" dirty="0">
                <a:solidFill>
                  <a:schemeClr val="bg1"/>
                </a:solidFill>
                <a:latin typeface="Times New Roman" panose="02020603050405020304" pitchFamily="18" charset="0"/>
                <a:cs typeface="Times New Roman" panose="02020603050405020304" pitchFamily="18" charset="0"/>
              </a:rPr>
              <a:t>("Confirmed Cases", size=14, </a:t>
            </a:r>
            <a:r>
              <a:rPr lang="en-US" sz="1050" i="1" dirty="0" err="1">
                <a:solidFill>
                  <a:schemeClr val="bg1"/>
                </a:solidFill>
                <a:latin typeface="Times New Roman" panose="02020603050405020304" pitchFamily="18" charset="0"/>
                <a:cs typeface="Times New Roman" panose="02020603050405020304" pitchFamily="18" charset="0"/>
              </a:rPr>
              <a:t>fontweight</a:t>
            </a:r>
            <a:r>
              <a:rPr lang="en-US" sz="1050" i="1" dirty="0">
                <a:solidFill>
                  <a:schemeClr val="bg1"/>
                </a:solidFill>
                <a:latin typeface="Times New Roman" panose="02020603050405020304" pitchFamily="18" charset="0"/>
                <a:cs typeface="Times New Roman" panose="02020603050405020304" pitchFamily="18" charset="0"/>
              </a:rPr>
              <a:t>='bold')</a:t>
            </a:r>
          </a:p>
          <a:p>
            <a:r>
              <a:rPr lang="en-US" sz="1050" i="1" dirty="0" err="1">
                <a:solidFill>
                  <a:schemeClr val="bg1"/>
                </a:solidFill>
                <a:latin typeface="Times New Roman" panose="02020603050405020304" pitchFamily="18" charset="0"/>
                <a:cs typeface="Times New Roman" panose="02020603050405020304" pitchFamily="18" charset="0"/>
              </a:rPr>
              <a:t>plt.ylabel</a:t>
            </a:r>
            <a:r>
              <a:rPr lang="en-US" sz="1050" i="1" dirty="0">
                <a:solidFill>
                  <a:schemeClr val="bg1"/>
                </a:solidFill>
                <a:latin typeface="Times New Roman" panose="02020603050405020304" pitchFamily="18" charset="0"/>
                <a:cs typeface="Times New Roman" panose="02020603050405020304" pitchFamily="18" charset="0"/>
              </a:rPr>
              <a:t>("Deaths", size=14, </a:t>
            </a:r>
            <a:r>
              <a:rPr lang="en-US" sz="1050" i="1" dirty="0" err="1">
                <a:solidFill>
                  <a:schemeClr val="bg1"/>
                </a:solidFill>
                <a:latin typeface="Times New Roman" panose="02020603050405020304" pitchFamily="18" charset="0"/>
                <a:cs typeface="Times New Roman" panose="02020603050405020304" pitchFamily="18" charset="0"/>
              </a:rPr>
              <a:t>fontweight</a:t>
            </a:r>
            <a:r>
              <a:rPr lang="en-US" sz="1050" i="1" dirty="0">
                <a:solidFill>
                  <a:schemeClr val="bg1"/>
                </a:solidFill>
                <a:latin typeface="Times New Roman" panose="02020603050405020304" pitchFamily="18" charset="0"/>
                <a:cs typeface="Times New Roman" panose="02020603050405020304" pitchFamily="18" charset="0"/>
              </a:rPr>
              <a:t>='bold')</a:t>
            </a:r>
          </a:p>
          <a:p>
            <a:r>
              <a:rPr lang="en-US" sz="1050" i="1" dirty="0" err="1">
                <a:solidFill>
                  <a:schemeClr val="bg1"/>
                </a:solidFill>
                <a:latin typeface="Times New Roman" panose="02020603050405020304" pitchFamily="18" charset="0"/>
                <a:cs typeface="Times New Roman" panose="02020603050405020304" pitchFamily="18" charset="0"/>
              </a:rPr>
              <a:t>plt.title</a:t>
            </a:r>
            <a:r>
              <a:rPr lang="en-US" sz="1050" i="1" dirty="0">
                <a:solidFill>
                  <a:schemeClr val="bg1"/>
                </a:solidFill>
                <a:latin typeface="Times New Roman" panose="02020603050405020304" pitchFamily="18" charset="0"/>
                <a:cs typeface="Times New Roman" panose="02020603050405020304" pitchFamily="18" charset="0"/>
              </a:rPr>
              <a:t>("   Confirmed Cases and Deaths for Top 20 Cities", size=20, </a:t>
            </a:r>
            <a:r>
              <a:rPr lang="en-US" sz="1050" i="1" dirty="0" err="1">
                <a:solidFill>
                  <a:schemeClr val="bg1"/>
                </a:solidFill>
                <a:latin typeface="Times New Roman" panose="02020603050405020304" pitchFamily="18" charset="0"/>
                <a:cs typeface="Times New Roman" panose="02020603050405020304" pitchFamily="18" charset="0"/>
              </a:rPr>
              <a:t>fontweight</a:t>
            </a:r>
            <a:r>
              <a:rPr lang="en-US" sz="1050" i="1" dirty="0">
                <a:solidFill>
                  <a:schemeClr val="bg1"/>
                </a:solidFill>
                <a:latin typeface="Times New Roman" panose="02020603050405020304" pitchFamily="18" charset="0"/>
                <a:cs typeface="Times New Roman" panose="02020603050405020304" pitchFamily="18" charset="0"/>
              </a:rPr>
              <a:t>='bold')</a:t>
            </a:r>
          </a:p>
        </p:txBody>
      </p:sp>
      <p:sp>
        <p:nvSpPr>
          <p:cNvPr id="7" name="TextBox 6"/>
          <p:cNvSpPr txBox="1"/>
          <p:nvPr/>
        </p:nvSpPr>
        <p:spPr>
          <a:xfrm>
            <a:off x="6021951" y="990548"/>
            <a:ext cx="4911328" cy="3162404"/>
          </a:xfrm>
          <a:prstGeom prst="rect">
            <a:avLst/>
          </a:prstGeom>
          <a:noFill/>
        </p:spPr>
        <p:txBody>
          <a:bodyPr wrap="square">
            <a:spAutoFit/>
          </a:bodyPr>
          <a:lstStyle/>
          <a:p>
            <a:r>
              <a:rPr lang="en-US" sz="1050" i="1" dirty="0">
                <a:solidFill>
                  <a:schemeClr val="bg1"/>
                </a:solidFill>
                <a:latin typeface="Times New Roman" panose="02020603050405020304" pitchFamily="18" charset="0"/>
                <a:cs typeface="Times New Roman" panose="02020603050405020304" pitchFamily="18" charset="0"/>
              </a:rPr>
              <a:t># Add a grid for better readability</a:t>
            </a:r>
          </a:p>
          <a:p>
            <a:r>
              <a:rPr lang="en-US" sz="1050" i="1" dirty="0" err="1">
                <a:solidFill>
                  <a:schemeClr val="bg1"/>
                </a:solidFill>
                <a:latin typeface="Times New Roman" panose="02020603050405020304" pitchFamily="18" charset="0"/>
                <a:cs typeface="Times New Roman" panose="02020603050405020304" pitchFamily="18" charset="0"/>
              </a:rPr>
              <a:t>plt.grid</a:t>
            </a:r>
            <a:r>
              <a:rPr lang="en-US" sz="1050" i="1" dirty="0">
                <a:solidFill>
                  <a:schemeClr val="bg1"/>
                </a:solidFill>
                <a:latin typeface="Times New Roman" panose="02020603050405020304" pitchFamily="18" charset="0"/>
                <a:cs typeface="Times New Roman" panose="02020603050405020304" pitchFamily="18" charset="0"/>
              </a:rPr>
              <a:t>(True, </a:t>
            </a:r>
            <a:r>
              <a:rPr lang="en-US" sz="1050" i="1" dirty="0" err="1">
                <a:solidFill>
                  <a:schemeClr val="bg1"/>
                </a:solidFill>
                <a:latin typeface="Times New Roman" panose="02020603050405020304" pitchFamily="18" charset="0"/>
                <a:cs typeface="Times New Roman" panose="02020603050405020304" pitchFamily="18" charset="0"/>
              </a:rPr>
              <a:t>linestyle</a:t>
            </a:r>
            <a:r>
              <a:rPr lang="en-US" sz="1050" i="1" dirty="0">
                <a:solidFill>
                  <a:schemeClr val="bg1"/>
                </a:solidFill>
                <a:latin typeface="Times New Roman" panose="02020603050405020304" pitchFamily="18" charset="0"/>
                <a:cs typeface="Times New Roman" panose="02020603050405020304" pitchFamily="18" charset="0"/>
              </a:rPr>
              <a:t>="--", alpha=0.4)</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Move the legend to the desired location</a:t>
            </a:r>
          </a:p>
          <a:p>
            <a:r>
              <a:rPr lang="en-US" sz="1050" i="1" dirty="0" err="1">
                <a:solidFill>
                  <a:schemeClr val="bg1"/>
                </a:solidFill>
                <a:latin typeface="Times New Roman" panose="02020603050405020304" pitchFamily="18" charset="0"/>
                <a:cs typeface="Times New Roman" panose="02020603050405020304" pitchFamily="18" charset="0"/>
              </a:rPr>
              <a:t>plt.legend</a:t>
            </a:r>
            <a:r>
              <a:rPr lang="en-US" sz="1050" i="1" dirty="0">
                <a:solidFill>
                  <a:schemeClr val="bg1"/>
                </a:solidFill>
                <a:latin typeface="Times New Roman" panose="02020603050405020304" pitchFamily="18" charset="0"/>
                <a:cs typeface="Times New Roman" panose="02020603050405020304" pitchFamily="18" charset="0"/>
              </a:rPr>
              <a:t>(loc='upper right', </a:t>
            </a:r>
            <a:r>
              <a:rPr lang="en-US" sz="1050" i="1" dirty="0" err="1">
                <a:solidFill>
                  <a:schemeClr val="bg1"/>
                </a:solidFill>
                <a:latin typeface="Times New Roman" panose="02020603050405020304" pitchFamily="18" charset="0"/>
                <a:cs typeface="Times New Roman" panose="02020603050405020304" pitchFamily="18" charset="0"/>
              </a:rPr>
              <a:t>bbox_to_anchor</a:t>
            </a:r>
            <a:r>
              <a:rPr lang="en-US" sz="1050" i="1" dirty="0">
                <a:solidFill>
                  <a:schemeClr val="bg1"/>
                </a:solidFill>
                <a:latin typeface="Times New Roman" panose="02020603050405020304" pitchFamily="18" charset="0"/>
                <a:cs typeface="Times New Roman" panose="02020603050405020304" pitchFamily="18" charset="0"/>
              </a:rPr>
              <a:t>=(1.5, 1))</a:t>
            </a:r>
          </a:p>
          <a:p>
            <a:r>
              <a:rPr lang="en-US" sz="1050" i="1" dirty="0">
                <a:solidFill>
                  <a:schemeClr val="bg1"/>
                </a:solidFill>
                <a:latin typeface="Times New Roman" panose="02020603050405020304" pitchFamily="18" charset="0"/>
                <a:cs typeface="Times New Roman" panose="02020603050405020304" pitchFamily="18" charset="0"/>
              </a:rPr>
              <a:t># Set the background color</a:t>
            </a:r>
          </a:p>
          <a:p>
            <a:r>
              <a:rPr lang="en-US" sz="1050" i="1" dirty="0" err="1">
                <a:solidFill>
                  <a:schemeClr val="bg1"/>
                </a:solidFill>
                <a:latin typeface="Times New Roman" panose="02020603050405020304" pitchFamily="18" charset="0"/>
                <a:cs typeface="Times New Roman" panose="02020603050405020304" pitchFamily="18" charset="0"/>
              </a:rPr>
              <a:t>plt.gca</a:t>
            </a:r>
            <a:r>
              <a:rPr lang="en-US" sz="1050" i="1" dirty="0">
                <a:solidFill>
                  <a:schemeClr val="bg1"/>
                </a:solidFill>
                <a:latin typeface="Times New Roman" panose="02020603050405020304" pitchFamily="18" charset="0"/>
                <a:cs typeface="Times New Roman" panose="02020603050405020304" pitchFamily="18" charset="0"/>
              </a:rPr>
              <a:t>().</a:t>
            </a:r>
            <a:r>
              <a:rPr lang="en-US" sz="1050" i="1" dirty="0" err="1">
                <a:solidFill>
                  <a:schemeClr val="bg1"/>
                </a:solidFill>
                <a:latin typeface="Times New Roman" panose="02020603050405020304" pitchFamily="18" charset="0"/>
                <a:cs typeface="Times New Roman" panose="02020603050405020304" pitchFamily="18" charset="0"/>
              </a:rPr>
              <a:t>set_facecolor</a:t>
            </a:r>
            <a:r>
              <a:rPr lang="en-US" sz="1050" i="1" dirty="0">
                <a:solidFill>
                  <a:schemeClr val="bg1"/>
                </a:solidFill>
                <a:latin typeface="Times New Roman" panose="02020603050405020304" pitchFamily="18" charset="0"/>
                <a:cs typeface="Times New Roman" panose="02020603050405020304" pitchFamily="18" charset="0"/>
              </a:rPr>
              <a:t>('#E6E6FA')</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Remove the spines</a:t>
            </a:r>
          </a:p>
          <a:p>
            <a:r>
              <a:rPr lang="en-US" sz="1050" i="1" dirty="0" err="1">
                <a:solidFill>
                  <a:schemeClr val="bg1"/>
                </a:solidFill>
                <a:latin typeface="Times New Roman" panose="02020603050405020304" pitchFamily="18" charset="0"/>
                <a:cs typeface="Times New Roman" panose="02020603050405020304" pitchFamily="18" charset="0"/>
              </a:rPr>
              <a:t>plt.gca</a:t>
            </a:r>
            <a:r>
              <a:rPr lang="en-US" sz="1050" i="1" dirty="0">
                <a:solidFill>
                  <a:schemeClr val="bg1"/>
                </a:solidFill>
                <a:latin typeface="Times New Roman" panose="02020603050405020304" pitchFamily="18" charset="0"/>
                <a:cs typeface="Times New Roman" panose="02020603050405020304" pitchFamily="18" charset="0"/>
              </a:rPr>
              <a:t>().spines['top'].</a:t>
            </a:r>
            <a:r>
              <a:rPr lang="en-US" sz="1050" i="1" dirty="0" err="1">
                <a:solidFill>
                  <a:schemeClr val="bg1"/>
                </a:solidFill>
                <a:latin typeface="Times New Roman" panose="02020603050405020304" pitchFamily="18" charset="0"/>
                <a:cs typeface="Times New Roman" panose="02020603050405020304" pitchFamily="18" charset="0"/>
              </a:rPr>
              <a:t>set_visible</a:t>
            </a:r>
            <a:r>
              <a:rPr lang="en-US" sz="1050" i="1" dirty="0">
                <a:solidFill>
                  <a:schemeClr val="bg1"/>
                </a:solidFill>
                <a:latin typeface="Times New Roman" panose="02020603050405020304" pitchFamily="18" charset="0"/>
                <a:cs typeface="Times New Roman" panose="02020603050405020304" pitchFamily="18" charset="0"/>
              </a:rPr>
              <a:t>(False)</a:t>
            </a:r>
          </a:p>
          <a:p>
            <a:r>
              <a:rPr lang="en-US" sz="1050" i="1" dirty="0" err="1">
                <a:solidFill>
                  <a:schemeClr val="bg1"/>
                </a:solidFill>
                <a:latin typeface="Times New Roman" panose="02020603050405020304" pitchFamily="18" charset="0"/>
                <a:cs typeface="Times New Roman" panose="02020603050405020304" pitchFamily="18" charset="0"/>
              </a:rPr>
              <a:t>plt.gca</a:t>
            </a:r>
            <a:r>
              <a:rPr lang="en-US" sz="1050" i="1" dirty="0">
                <a:solidFill>
                  <a:schemeClr val="bg1"/>
                </a:solidFill>
                <a:latin typeface="Times New Roman" panose="02020603050405020304" pitchFamily="18" charset="0"/>
                <a:cs typeface="Times New Roman" panose="02020603050405020304" pitchFamily="18" charset="0"/>
              </a:rPr>
              <a:t>().spines['right'].</a:t>
            </a:r>
            <a:r>
              <a:rPr lang="en-US" sz="1050" i="1" dirty="0" err="1">
                <a:solidFill>
                  <a:schemeClr val="bg1"/>
                </a:solidFill>
                <a:latin typeface="Times New Roman" panose="02020603050405020304" pitchFamily="18" charset="0"/>
                <a:cs typeface="Times New Roman" panose="02020603050405020304" pitchFamily="18" charset="0"/>
              </a:rPr>
              <a:t>set_visible</a:t>
            </a:r>
            <a:r>
              <a:rPr lang="en-US" sz="1050" i="1" dirty="0">
                <a:solidFill>
                  <a:schemeClr val="bg1"/>
                </a:solidFill>
                <a:latin typeface="Times New Roman" panose="02020603050405020304" pitchFamily="18" charset="0"/>
                <a:cs typeface="Times New Roman" panose="02020603050405020304" pitchFamily="18" charset="0"/>
              </a:rPr>
              <a:t>(False)</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Create the </a:t>
            </a:r>
            <a:r>
              <a:rPr lang="en-US" sz="1050" i="1" dirty="0" err="1">
                <a:solidFill>
                  <a:schemeClr val="bg1"/>
                </a:solidFill>
                <a:latin typeface="Times New Roman" panose="02020603050405020304" pitchFamily="18" charset="0"/>
                <a:cs typeface="Times New Roman" panose="02020603050405020304" pitchFamily="18" charset="0"/>
              </a:rPr>
              <a:t>FigureCanvasTkAgg</a:t>
            </a:r>
            <a:r>
              <a:rPr lang="en-US" sz="1050" i="1" dirty="0">
                <a:solidFill>
                  <a:schemeClr val="bg1"/>
                </a:solidFill>
                <a:latin typeface="Times New Roman" panose="02020603050405020304" pitchFamily="18" charset="0"/>
                <a:cs typeface="Times New Roman" panose="02020603050405020304" pitchFamily="18" charset="0"/>
              </a:rPr>
              <a:t> widget</a:t>
            </a:r>
          </a:p>
          <a:p>
            <a:r>
              <a:rPr lang="en-US" sz="1050" i="1" dirty="0">
                <a:solidFill>
                  <a:schemeClr val="bg1"/>
                </a:solidFill>
                <a:latin typeface="Times New Roman" panose="02020603050405020304" pitchFamily="18" charset="0"/>
                <a:cs typeface="Times New Roman" panose="02020603050405020304" pitchFamily="18" charset="0"/>
              </a:rPr>
              <a:t>canvas = </a:t>
            </a:r>
            <a:r>
              <a:rPr lang="en-US" sz="1050" i="1" dirty="0" err="1">
                <a:solidFill>
                  <a:schemeClr val="bg1"/>
                </a:solidFill>
                <a:latin typeface="Times New Roman" panose="02020603050405020304" pitchFamily="18" charset="0"/>
                <a:cs typeface="Times New Roman" panose="02020603050405020304" pitchFamily="18" charset="0"/>
              </a:rPr>
              <a:t>FigureCanvasTkAgg</a:t>
            </a:r>
            <a:r>
              <a:rPr lang="en-US" sz="1050" i="1" dirty="0">
                <a:solidFill>
                  <a:schemeClr val="bg1"/>
                </a:solidFill>
                <a:latin typeface="Times New Roman" panose="02020603050405020304" pitchFamily="18" charset="0"/>
                <a:cs typeface="Times New Roman" panose="02020603050405020304" pitchFamily="18" charset="0"/>
              </a:rPr>
              <a:t>(fig, master=window)</a:t>
            </a:r>
          </a:p>
          <a:p>
            <a:r>
              <a:rPr lang="en-US" sz="1050" i="1" dirty="0" err="1">
                <a:solidFill>
                  <a:schemeClr val="bg1"/>
                </a:solidFill>
                <a:latin typeface="Times New Roman" panose="02020603050405020304" pitchFamily="18" charset="0"/>
                <a:cs typeface="Times New Roman" panose="02020603050405020304" pitchFamily="18" charset="0"/>
              </a:rPr>
              <a:t>canvas.draw</a:t>
            </a:r>
            <a:r>
              <a:rPr lang="en-US" sz="1050" i="1" dirty="0">
                <a:solidFill>
                  <a:schemeClr val="bg1"/>
                </a:solidFill>
                <a:latin typeface="Times New Roman" panose="02020603050405020304" pitchFamily="18" charset="0"/>
                <a:cs typeface="Times New Roman" panose="02020603050405020304" pitchFamily="18" charset="0"/>
              </a:rPr>
              <a:t>()</a:t>
            </a:r>
          </a:p>
          <a:p>
            <a:r>
              <a:rPr lang="en-US" sz="1050" i="1" dirty="0" err="1">
                <a:solidFill>
                  <a:schemeClr val="bg1"/>
                </a:solidFill>
                <a:latin typeface="Times New Roman" panose="02020603050405020304" pitchFamily="18" charset="0"/>
                <a:cs typeface="Times New Roman" panose="02020603050405020304" pitchFamily="18" charset="0"/>
              </a:rPr>
              <a:t>canvas.get_tk_widget</a:t>
            </a:r>
            <a:r>
              <a:rPr lang="en-US" sz="1050" i="1" dirty="0">
                <a:solidFill>
                  <a:schemeClr val="bg1"/>
                </a:solidFill>
                <a:latin typeface="Times New Roman" panose="02020603050405020304" pitchFamily="18" charset="0"/>
                <a:cs typeface="Times New Roman" panose="02020603050405020304" pitchFamily="18" charset="0"/>
              </a:rPr>
              <a:t>().pack()</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Start the GUI event loop</a:t>
            </a:r>
          </a:p>
          <a:p>
            <a:r>
              <a:rPr lang="en-US" sz="1050" i="1" dirty="0" err="1">
                <a:solidFill>
                  <a:schemeClr val="bg1"/>
                </a:solidFill>
                <a:latin typeface="Times New Roman" panose="02020603050405020304" pitchFamily="18" charset="0"/>
                <a:cs typeface="Times New Roman" panose="02020603050405020304" pitchFamily="18" charset="0"/>
              </a:rPr>
              <a:t>window.mainloop</a:t>
            </a:r>
            <a:r>
              <a:rPr lang="en-US" sz="1050" i="1" dirty="0">
                <a:solidFill>
                  <a:schemeClr val="bg1"/>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72"/>
        <p:cNvGrpSpPr/>
        <p:nvPr/>
      </p:nvGrpSpPr>
      <p:grpSpPr>
        <a:xfrm>
          <a:off x="0" y="0"/>
          <a:ext cx="0" cy="0"/>
          <a:chOff x="0" y="0"/>
          <a:chExt cx="0" cy="0"/>
        </a:xfrm>
      </p:grpSpPr>
      <p:grpSp>
        <p:nvGrpSpPr>
          <p:cNvPr id="3375" name="Google Shape;3375;p48"/>
          <p:cNvGrpSpPr/>
          <p:nvPr/>
        </p:nvGrpSpPr>
        <p:grpSpPr>
          <a:xfrm>
            <a:off x="8058476" y="4879932"/>
            <a:ext cx="1252897" cy="51000"/>
            <a:chOff x="2915381" y="4104819"/>
            <a:chExt cx="1252897" cy="51000"/>
          </a:xfrm>
        </p:grpSpPr>
        <p:sp>
          <p:nvSpPr>
            <p:cNvPr id="3376" name="Google Shape;3376;p4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48"/>
          <p:cNvSpPr/>
          <p:nvPr/>
        </p:nvSpPr>
        <p:spPr>
          <a:xfrm flipH="1">
            <a:off x="8554554"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1" name="Google Shape;3391;p48"/>
          <p:cNvGrpSpPr/>
          <p:nvPr/>
        </p:nvGrpSpPr>
        <p:grpSpPr>
          <a:xfrm rot="5400000" flipH="1">
            <a:off x="8517601" y="-295650"/>
            <a:ext cx="302065" cy="1520982"/>
            <a:chOff x="-108754" y="2690919"/>
            <a:chExt cx="302065" cy="1520982"/>
          </a:xfrm>
        </p:grpSpPr>
        <p:sp>
          <p:nvSpPr>
            <p:cNvPr id="3392" name="Google Shape;3392;p4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48"/>
          <p:cNvGrpSpPr/>
          <p:nvPr/>
        </p:nvGrpSpPr>
        <p:grpSpPr>
          <a:xfrm>
            <a:off x="7805645" y="2296729"/>
            <a:ext cx="2297800" cy="347400"/>
            <a:chOff x="7805645" y="2296729"/>
            <a:chExt cx="2297800" cy="347400"/>
          </a:xfrm>
        </p:grpSpPr>
        <p:sp>
          <p:nvSpPr>
            <p:cNvPr id="3398" name="Google Shape;3398;p48"/>
            <p:cNvSpPr/>
            <p:nvPr/>
          </p:nvSpPr>
          <p:spPr>
            <a:xfrm flipH="1">
              <a:off x="8108745" y="257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flipH="1">
              <a:off x="7805645" y="2296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0" name="Google Shape;3400;p48"/>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1" name="Google Shape;3401;p48"/>
          <p:cNvGrpSpPr/>
          <p:nvPr/>
        </p:nvGrpSpPr>
        <p:grpSpPr>
          <a:xfrm rot="10800000">
            <a:off x="-11" y="398178"/>
            <a:ext cx="883262" cy="242091"/>
            <a:chOff x="2300350" y="2601250"/>
            <a:chExt cx="2275275" cy="623625"/>
          </a:xfrm>
        </p:grpSpPr>
        <p:sp>
          <p:nvSpPr>
            <p:cNvPr id="3402" name="Google Shape;3402;p4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48"/>
          <p:cNvGrpSpPr/>
          <p:nvPr/>
        </p:nvGrpSpPr>
        <p:grpSpPr>
          <a:xfrm>
            <a:off x="442736" y="3589512"/>
            <a:ext cx="1105976" cy="133969"/>
            <a:chOff x="8183182" y="663852"/>
            <a:chExt cx="1475028" cy="178673"/>
          </a:xfrm>
        </p:grpSpPr>
        <p:grpSp>
          <p:nvGrpSpPr>
            <p:cNvPr id="3409" name="Google Shape;3409;p48"/>
            <p:cNvGrpSpPr/>
            <p:nvPr/>
          </p:nvGrpSpPr>
          <p:grpSpPr>
            <a:xfrm>
              <a:off x="8183182" y="774425"/>
              <a:ext cx="1178025" cy="68100"/>
              <a:chOff x="2024450" y="204150"/>
              <a:chExt cx="1178025" cy="68100"/>
            </a:xfrm>
          </p:grpSpPr>
          <p:sp>
            <p:nvSpPr>
              <p:cNvPr id="3410" name="Google Shape;3410;p4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48"/>
            <p:cNvGrpSpPr/>
            <p:nvPr/>
          </p:nvGrpSpPr>
          <p:grpSpPr>
            <a:xfrm>
              <a:off x="8480185" y="663852"/>
              <a:ext cx="1178025" cy="68100"/>
              <a:chOff x="2024450" y="204150"/>
              <a:chExt cx="1178025" cy="68100"/>
            </a:xfrm>
          </p:grpSpPr>
          <p:sp>
            <p:nvSpPr>
              <p:cNvPr id="3421" name="Google Shape;3421;p4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 name="Picture 8"/>
          <p:cNvPicPr>
            <a:picLocks noChangeAspect="1"/>
          </p:cNvPicPr>
          <p:nvPr/>
        </p:nvPicPr>
        <p:blipFill>
          <a:blip r:embed="rId3"/>
          <a:stretch>
            <a:fillRect/>
          </a:stretch>
        </p:blipFill>
        <p:spPr>
          <a:xfrm>
            <a:off x="1086366" y="713946"/>
            <a:ext cx="5942857" cy="305714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p:nvPr/>
        </p:nvSpPr>
        <p:spPr>
          <a:xfrm>
            <a:off x="1013138" y="1447857"/>
            <a:ext cx="77178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dirty="0">
                <a:solidFill>
                  <a:srgbClr val="FF0000"/>
                </a:solidFill>
                <a:latin typeface="Times New Roman" panose="02020603050405020304" pitchFamily="18" charset="0"/>
                <a:cs typeface="Times New Roman" panose="02020603050405020304" pitchFamily="18" charset="0"/>
              </a:rPr>
              <a:t>CURED CASES </a:t>
            </a:r>
            <a:r>
              <a:rPr lang="en-US" sz="3200" dirty="0">
                <a:solidFill>
                  <a:schemeClr val="bg1">
                    <a:lumMod val="95000"/>
                  </a:schemeClr>
                </a:solidFill>
                <a:latin typeface="Times New Roman" panose="02020603050405020304" pitchFamily="18" charset="0"/>
                <a:cs typeface="Times New Roman" panose="02020603050405020304" pitchFamily="18" charset="0"/>
              </a:rPr>
              <a:t>FOR TOP 10 DATES</a:t>
            </a:r>
          </a:p>
        </p:txBody>
      </p:sp>
      <p:sp>
        <p:nvSpPr>
          <p:cNvPr id="3" name="Title 2"/>
          <p:cNvSpPr txBox="1"/>
          <p:nvPr/>
        </p:nvSpPr>
        <p:spPr>
          <a:xfrm>
            <a:off x="1234592" y="864393"/>
            <a:ext cx="6390786" cy="583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dirty="0">
                <a:latin typeface="Times New Roman" panose="02020603050405020304" pitchFamily="18" charset="0"/>
                <a:cs typeface="Times New Roman" panose="02020603050405020304" pitchFamily="18" charset="0"/>
              </a:rPr>
              <a:t>   </a:t>
            </a:r>
            <a:r>
              <a:rPr lang="en-US" sz="3200" dirty="0">
                <a:solidFill>
                  <a:schemeClr val="accent2">
                    <a:lumMod val="75000"/>
                  </a:schemeClr>
                </a:solidFill>
                <a:latin typeface="Times New Roman" panose="02020603050405020304" pitchFamily="18" charset="0"/>
                <a:cs typeface="Times New Roman" panose="02020603050405020304" pitchFamily="18" charset="0"/>
              </a:rPr>
              <a:t>CONFIRMED CASES </a:t>
            </a:r>
            <a:r>
              <a:rPr lang="en-US" sz="3200" dirty="0">
                <a:solidFill>
                  <a:schemeClr val="bg1"/>
                </a:solidFill>
                <a:latin typeface="Times New Roman" panose="02020603050405020304" pitchFamily="18" charset="0"/>
                <a:cs typeface="Times New Roman" panose="02020603050405020304" pitchFamily="18" charset="0"/>
              </a:rPr>
              <a:t>AND</a:t>
            </a:r>
          </a:p>
        </p:txBody>
      </p:sp>
      <p:pic>
        <p:nvPicPr>
          <p:cNvPr id="4" name="Google Shape;2774;p36"/>
          <p:cNvPicPr preferRelativeResize="0"/>
          <p:nvPr/>
        </p:nvPicPr>
        <p:blipFill rotWithShape="1">
          <a:blip r:embed="rId2"/>
          <a:srcRect l="15592" r="15598"/>
          <a:stretch>
            <a:fillRect/>
          </a:stretch>
        </p:blipFill>
        <p:spPr>
          <a:xfrm>
            <a:off x="5475862" y="2084587"/>
            <a:ext cx="2727600" cy="2730300"/>
          </a:xfrm>
          <a:prstGeom prst="ellipse">
            <a:avLst/>
          </a:prstGeom>
          <a:noFill/>
          <a:ln>
            <a:noFill/>
          </a:ln>
          <a:effectLst>
            <a:outerShdw blurRad="657225" algn="bl" rotWithShape="0">
              <a:schemeClr val="accent2">
                <a:alpha val="40000"/>
              </a:scheme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34"/>
        <p:cNvGrpSpPr/>
        <p:nvPr/>
      </p:nvGrpSpPr>
      <p:grpSpPr>
        <a:xfrm>
          <a:off x="0" y="0"/>
          <a:ext cx="0" cy="0"/>
          <a:chOff x="0" y="0"/>
          <a:chExt cx="0" cy="0"/>
        </a:xfrm>
      </p:grpSpPr>
      <p:sp>
        <p:nvSpPr>
          <p:cNvPr id="5" name="TextBox 4"/>
          <p:cNvSpPr txBox="1"/>
          <p:nvPr/>
        </p:nvSpPr>
        <p:spPr>
          <a:xfrm>
            <a:off x="498738" y="645585"/>
            <a:ext cx="4797028" cy="3970318"/>
          </a:xfrm>
          <a:prstGeom prst="rect">
            <a:avLst/>
          </a:prstGeom>
          <a:noFill/>
        </p:spPr>
        <p:txBody>
          <a:bodyPr wrap="square">
            <a:spAutoFit/>
          </a:bodyPr>
          <a:lstStyle/>
          <a:p>
            <a:r>
              <a:rPr lang="en-US" sz="1050" i="1" dirty="0">
                <a:solidFill>
                  <a:schemeClr val="bg1"/>
                </a:solidFill>
                <a:latin typeface="Times New Roman" panose="02020603050405020304" pitchFamily="18" charset="0"/>
                <a:cs typeface="Times New Roman" panose="02020603050405020304" pitchFamily="18" charset="0"/>
              </a:rPr>
              <a:t># TOP 10 DATES FOR CURED</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err="1">
                <a:solidFill>
                  <a:schemeClr val="bg1"/>
                </a:solidFill>
                <a:latin typeface="Times New Roman" panose="02020603050405020304" pitchFamily="18" charset="0"/>
                <a:cs typeface="Times New Roman" panose="02020603050405020304" pitchFamily="18" charset="0"/>
              </a:rPr>
              <a:t>date_confirmed</a:t>
            </a:r>
            <a:r>
              <a:rPr lang="en-US" sz="1050" i="1" dirty="0">
                <a:solidFill>
                  <a:schemeClr val="bg1"/>
                </a:solidFill>
                <a:latin typeface="Times New Roman" panose="02020603050405020304" pitchFamily="18" charset="0"/>
                <a:cs typeface="Times New Roman" panose="02020603050405020304" pitchFamily="18" charset="0"/>
              </a:rPr>
              <a:t> = </a:t>
            </a:r>
            <a:r>
              <a:rPr lang="en-US" sz="1050" i="1" dirty="0" err="1">
                <a:solidFill>
                  <a:schemeClr val="bg1"/>
                </a:solidFill>
                <a:latin typeface="Times New Roman" panose="02020603050405020304" pitchFamily="18" charset="0"/>
                <a:cs typeface="Times New Roman" panose="02020603050405020304" pitchFamily="18" charset="0"/>
              </a:rPr>
              <a:t>covid_df.groupby</a:t>
            </a:r>
            <a:r>
              <a:rPr lang="en-US" sz="1050" i="1" dirty="0">
                <a:solidFill>
                  <a:schemeClr val="bg1"/>
                </a:solidFill>
                <a:latin typeface="Times New Roman" panose="02020603050405020304" pitchFamily="18" charset="0"/>
                <a:cs typeface="Times New Roman" panose="02020603050405020304" pitchFamily="18" charset="0"/>
              </a:rPr>
              <a:t>("Date")["Cured"].sum()</a:t>
            </a:r>
          </a:p>
          <a:p>
            <a:r>
              <a:rPr lang="en-US" sz="1050" i="1" dirty="0">
                <a:solidFill>
                  <a:schemeClr val="bg1"/>
                </a:solidFill>
                <a:latin typeface="Times New Roman" panose="02020603050405020304" pitchFamily="18" charset="0"/>
                <a:cs typeface="Times New Roman" panose="02020603050405020304" pitchFamily="18" charset="0"/>
              </a:rPr>
              <a:t># Sort the dates in descending order and select the top 10 dates</a:t>
            </a:r>
          </a:p>
          <a:p>
            <a:r>
              <a:rPr lang="en-US" sz="1050" i="1" dirty="0">
                <a:solidFill>
                  <a:schemeClr val="bg1"/>
                </a:solidFill>
                <a:latin typeface="Times New Roman" panose="02020603050405020304" pitchFamily="18" charset="0"/>
                <a:cs typeface="Times New Roman" panose="02020603050405020304" pitchFamily="18" charset="0"/>
              </a:rPr>
              <a:t>top_10_dates = </a:t>
            </a:r>
            <a:r>
              <a:rPr lang="en-US" sz="1050" i="1" dirty="0" err="1">
                <a:solidFill>
                  <a:schemeClr val="bg1"/>
                </a:solidFill>
                <a:latin typeface="Times New Roman" panose="02020603050405020304" pitchFamily="18" charset="0"/>
                <a:cs typeface="Times New Roman" panose="02020603050405020304" pitchFamily="18" charset="0"/>
              </a:rPr>
              <a:t>date_confirmed.sort_values</a:t>
            </a:r>
            <a:r>
              <a:rPr lang="en-US" sz="1050" i="1" dirty="0">
                <a:solidFill>
                  <a:schemeClr val="bg1"/>
                </a:solidFill>
                <a:latin typeface="Times New Roman" panose="02020603050405020304" pitchFamily="18" charset="0"/>
                <a:cs typeface="Times New Roman" panose="02020603050405020304" pitchFamily="18" charset="0"/>
              </a:rPr>
              <a:t>(ascending=False).head(10).index</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Filter the data for the top 10 dates</a:t>
            </a:r>
          </a:p>
          <a:p>
            <a:r>
              <a:rPr lang="en-US" sz="1050" i="1" dirty="0">
                <a:solidFill>
                  <a:schemeClr val="bg1"/>
                </a:solidFill>
                <a:latin typeface="Times New Roman" panose="02020603050405020304" pitchFamily="18" charset="0"/>
                <a:cs typeface="Times New Roman" panose="02020603050405020304" pitchFamily="18" charset="0"/>
              </a:rPr>
              <a:t>top_10_data = </a:t>
            </a:r>
            <a:r>
              <a:rPr lang="en-US" sz="1050" i="1" dirty="0" err="1">
                <a:solidFill>
                  <a:schemeClr val="bg1"/>
                </a:solidFill>
                <a:latin typeface="Times New Roman" panose="02020603050405020304" pitchFamily="18" charset="0"/>
                <a:cs typeface="Times New Roman" panose="02020603050405020304" pitchFamily="18" charset="0"/>
              </a:rPr>
              <a:t>covid_df</a:t>
            </a:r>
            <a:r>
              <a:rPr lang="en-US" sz="1050" i="1" dirty="0">
                <a:solidFill>
                  <a:schemeClr val="bg1"/>
                </a:solidFill>
                <a:latin typeface="Times New Roman" panose="02020603050405020304" pitchFamily="18" charset="0"/>
                <a:cs typeface="Times New Roman" panose="02020603050405020304" pitchFamily="18" charset="0"/>
              </a:rPr>
              <a:t>[</a:t>
            </a:r>
            <a:r>
              <a:rPr lang="en-US" sz="1050" i="1" dirty="0" err="1">
                <a:solidFill>
                  <a:schemeClr val="bg1"/>
                </a:solidFill>
                <a:latin typeface="Times New Roman" panose="02020603050405020304" pitchFamily="18" charset="0"/>
                <a:cs typeface="Times New Roman" panose="02020603050405020304" pitchFamily="18" charset="0"/>
              </a:rPr>
              <a:t>covid_df</a:t>
            </a:r>
            <a:r>
              <a:rPr lang="en-US" sz="1050" i="1" dirty="0">
                <a:solidFill>
                  <a:schemeClr val="bg1"/>
                </a:solidFill>
                <a:latin typeface="Times New Roman" panose="02020603050405020304" pitchFamily="18" charset="0"/>
                <a:cs typeface="Times New Roman" panose="02020603050405020304" pitchFamily="18" charset="0"/>
              </a:rPr>
              <a:t>["Date"].</a:t>
            </a:r>
            <a:r>
              <a:rPr lang="en-US" sz="1050" i="1" dirty="0" err="1">
                <a:solidFill>
                  <a:schemeClr val="bg1"/>
                </a:solidFill>
                <a:latin typeface="Times New Roman" panose="02020603050405020304" pitchFamily="18" charset="0"/>
                <a:cs typeface="Times New Roman" panose="02020603050405020304" pitchFamily="18" charset="0"/>
              </a:rPr>
              <a:t>isin</a:t>
            </a:r>
            <a:r>
              <a:rPr lang="en-US" sz="1050" i="1" dirty="0">
                <a:solidFill>
                  <a:schemeClr val="bg1"/>
                </a:solidFill>
                <a:latin typeface="Times New Roman" panose="02020603050405020304" pitchFamily="18" charset="0"/>
                <a:cs typeface="Times New Roman" panose="02020603050405020304" pitchFamily="18" charset="0"/>
              </a:rPr>
              <a:t>(top_10_dates)]</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Group the filtered data by date and calculate the total confirmed cases for each date</a:t>
            </a:r>
          </a:p>
          <a:p>
            <a:r>
              <a:rPr lang="en-US" sz="1050" i="1" dirty="0">
                <a:solidFill>
                  <a:schemeClr val="bg1"/>
                </a:solidFill>
                <a:latin typeface="Times New Roman" panose="02020603050405020304" pitchFamily="18" charset="0"/>
                <a:cs typeface="Times New Roman" panose="02020603050405020304" pitchFamily="18" charset="0"/>
              </a:rPr>
              <a:t>top_10_date_confirmed = top_10_data.groupby("Date")["Cured"].sum()</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Get the city names for each date</a:t>
            </a:r>
          </a:p>
          <a:p>
            <a:r>
              <a:rPr lang="en-US" sz="1050" i="1" dirty="0" err="1">
                <a:solidFill>
                  <a:schemeClr val="bg1"/>
                </a:solidFill>
                <a:latin typeface="Times New Roman" panose="02020603050405020304" pitchFamily="18" charset="0"/>
                <a:cs typeface="Times New Roman" panose="02020603050405020304" pitchFamily="18" charset="0"/>
              </a:rPr>
              <a:t>city_names</a:t>
            </a:r>
            <a:r>
              <a:rPr lang="en-US" sz="1050" i="1" dirty="0">
                <a:solidFill>
                  <a:schemeClr val="bg1"/>
                </a:solidFill>
                <a:latin typeface="Times New Roman" panose="02020603050405020304" pitchFamily="18" charset="0"/>
                <a:cs typeface="Times New Roman" panose="02020603050405020304" pitchFamily="18" charset="0"/>
              </a:rPr>
              <a:t> = top_10_data.groupby("Date")["State/</a:t>
            </a:r>
            <a:r>
              <a:rPr lang="en-US" sz="1050" i="1" dirty="0" err="1">
                <a:solidFill>
                  <a:schemeClr val="bg1"/>
                </a:solidFill>
                <a:latin typeface="Times New Roman" panose="02020603050405020304" pitchFamily="18" charset="0"/>
                <a:cs typeface="Times New Roman" panose="02020603050405020304" pitchFamily="18" charset="0"/>
              </a:rPr>
              <a:t>UnionTerritory</a:t>
            </a:r>
            <a:r>
              <a:rPr lang="en-US" sz="1050" i="1" dirty="0">
                <a:solidFill>
                  <a:schemeClr val="bg1"/>
                </a:solidFill>
                <a:latin typeface="Times New Roman" panose="02020603050405020304" pitchFamily="18" charset="0"/>
                <a:cs typeface="Times New Roman" panose="02020603050405020304" pitchFamily="18" charset="0"/>
              </a:rPr>
              <a:t>"].first()</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Plot the top 10 dates against the number of confirmed cases</a:t>
            </a:r>
          </a:p>
          <a:p>
            <a:r>
              <a:rPr lang="en-US" sz="1050" i="1" dirty="0" err="1">
                <a:solidFill>
                  <a:schemeClr val="bg1"/>
                </a:solidFill>
                <a:latin typeface="Times New Roman" panose="02020603050405020304" pitchFamily="18" charset="0"/>
                <a:cs typeface="Times New Roman" panose="02020603050405020304" pitchFamily="18" charset="0"/>
              </a:rPr>
              <a:t>plt.figure</a:t>
            </a:r>
            <a:r>
              <a:rPr lang="en-US" sz="1050" i="1" dirty="0">
                <a:solidFill>
                  <a:schemeClr val="bg1"/>
                </a:solidFill>
                <a:latin typeface="Times New Roman" panose="02020603050405020304" pitchFamily="18" charset="0"/>
                <a:cs typeface="Times New Roman" panose="02020603050405020304" pitchFamily="18" charset="0"/>
              </a:rPr>
              <a:t>(</a:t>
            </a:r>
            <a:r>
              <a:rPr lang="en-US" sz="1050" i="1" dirty="0" err="1">
                <a:solidFill>
                  <a:schemeClr val="bg1"/>
                </a:solidFill>
                <a:latin typeface="Times New Roman" panose="02020603050405020304" pitchFamily="18" charset="0"/>
                <a:cs typeface="Times New Roman" panose="02020603050405020304" pitchFamily="18" charset="0"/>
              </a:rPr>
              <a:t>figsize</a:t>
            </a:r>
            <a:r>
              <a:rPr lang="en-US" sz="1050" i="1" dirty="0">
                <a:solidFill>
                  <a:schemeClr val="bg1"/>
                </a:solidFill>
                <a:latin typeface="Times New Roman" panose="02020603050405020304" pitchFamily="18" charset="0"/>
                <a:cs typeface="Times New Roman" panose="02020603050405020304" pitchFamily="18" charset="0"/>
              </a:rPr>
              <a:t>=(7, 6))</a:t>
            </a:r>
          </a:p>
          <a:p>
            <a:r>
              <a:rPr lang="en-US" sz="1050" i="1" dirty="0" err="1">
                <a:solidFill>
                  <a:schemeClr val="bg1"/>
                </a:solidFill>
                <a:latin typeface="Times New Roman" panose="02020603050405020304" pitchFamily="18" charset="0"/>
                <a:cs typeface="Times New Roman" panose="02020603050405020304" pitchFamily="18" charset="0"/>
              </a:rPr>
              <a:t>plt.plot</a:t>
            </a:r>
            <a:r>
              <a:rPr lang="en-US" sz="1050" i="1" dirty="0">
                <a:solidFill>
                  <a:schemeClr val="bg1"/>
                </a:solidFill>
                <a:latin typeface="Times New Roman" panose="02020603050405020304" pitchFamily="18" charset="0"/>
                <a:cs typeface="Times New Roman" panose="02020603050405020304" pitchFamily="18" charset="0"/>
              </a:rPr>
              <a:t>(top_10_date_confirmed.index, top_10_date_confirmed.values, marker='o', </a:t>
            </a:r>
            <a:r>
              <a:rPr lang="en-US" sz="1050" i="1" dirty="0" err="1">
                <a:solidFill>
                  <a:schemeClr val="bg1"/>
                </a:solidFill>
                <a:latin typeface="Times New Roman" panose="02020603050405020304" pitchFamily="18" charset="0"/>
                <a:cs typeface="Times New Roman" panose="02020603050405020304" pitchFamily="18" charset="0"/>
              </a:rPr>
              <a:t>linestyle</a:t>
            </a:r>
            <a:r>
              <a:rPr lang="en-US" sz="1050" i="1" dirty="0">
                <a:solidFill>
                  <a:schemeClr val="bg1"/>
                </a:solidFill>
                <a:latin typeface="Times New Roman" panose="02020603050405020304" pitchFamily="18" charset="0"/>
                <a:cs typeface="Times New Roman" panose="02020603050405020304" pitchFamily="18" charset="0"/>
              </a:rPr>
              <a:t>='-', color='red')</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Add city names for each dot</a:t>
            </a:r>
          </a:p>
          <a:p>
            <a:r>
              <a:rPr lang="en-US" sz="1050" i="1" dirty="0">
                <a:solidFill>
                  <a:schemeClr val="bg1"/>
                </a:solidFill>
                <a:latin typeface="Times New Roman" panose="02020603050405020304" pitchFamily="18" charset="0"/>
                <a:cs typeface="Times New Roman" panose="02020603050405020304" pitchFamily="18" charset="0"/>
              </a:rPr>
              <a:t>for date, cured, </a:t>
            </a:r>
            <a:r>
              <a:rPr lang="en-US" sz="1050" i="1" dirty="0" err="1">
                <a:solidFill>
                  <a:schemeClr val="bg1"/>
                </a:solidFill>
                <a:latin typeface="Times New Roman" panose="02020603050405020304" pitchFamily="18" charset="0"/>
                <a:cs typeface="Times New Roman" panose="02020603050405020304" pitchFamily="18" charset="0"/>
              </a:rPr>
              <a:t>city_name</a:t>
            </a:r>
            <a:r>
              <a:rPr lang="en-US" sz="1050" i="1" dirty="0">
                <a:solidFill>
                  <a:schemeClr val="bg1"/>
                </a:solidFill>
                <a:latin typeface="Times New Roman" panose="02020603050405020304" pitchFamily="18" charset="0"/>
                <a:cs typeface="Times New Roman" panose="02020603050405020304" pitchFamily="18" charset="0"/>
              </a:rPr>
              <a:t> in zip(top_10_date_confirmed.index, top_10_date_confirmed.values, </a:t>
            </a:r>
            <a:r>
              <a:rPr lang="en-US" sz="1050" i="1" dirty="0" err="1">
                <a:solidFill>
                  <a:schemeClr val="bg1"/>
                </a:solidFill>
                <a:latin typeface="Times New Roman" panose="02020603050405020304" pitchFamily="18" charset="0"/>
                <a:cs typeface="Times New Roman" panose="02020603050405020304" pitchFamily="18" charset="0"/>
              </a:rPr>
              <a:t>city_names</a:t>
            </a:r>
            <a:r>
              <a:rPr lang="en-US" sz="1050" i="1" dirty="0">
                <a:solidFill>
                  <a:schemeClr val="bg1"/>
                </a:solidFill>
                <a:latin typeface="Times New Roman" panose="02020603050405020304" pitchFamily="18" charset="0"/>
                <a:cs typeface="Times New Roman" panose="02020603050405020304" pitchFamily="18" charset="0"/>
              </a:rPr>
              <a:t>):</a:t>
            </a:r>
          </a:p>
          <a:p>
            <a:r>
              <a:rPr lang="en-US" sz="1050" i="1" dirty="0">
                <a:solidFill>
                  <a:schemeClr val="bg1"/>
                </a:solidFill>
                <a:latin typeface="Times New Roman" panose="02020603050405020304" pitchFamily="18" charset="0"/>
                <a:cs typeface="Times New Roman" panose="02020603050405020304" pitchFamily="18" charset="0"/>
              </a:rPr>
              <a:t>    </a:t>
            </a:r>
            <a:r>
              <a:rPr lang="en-US" sz="1050" i="1" dirty="0" err="1">
                <a:solidFill>
                  <a:schemeClr val="bg1"/>
                </a:solidFill>
                <a:latin typeface="Times New Roman" panose="02020603050405020304" pitchFamily="18" charset="0"/>
                <a:cs typeface="Times New Roman" panose="02020603050405020304" pitchFamily="18" charset="0"/>
              </a:rPr>
              <a:t>plt.text</a:t>
            </a:r>
            <a:r>
              <a:rPr lang="en-US" sz="1050" i="1" dirty="0">
                <a:solidFill>
                  <a:schemeClr val="bg1"/>
                </a:solidFill>
                <a:latin typeface="Times New Roman" panose="02020603050405020304" pitchFamily="18" charset="0"/>
                <a:cs typeface="Times New Roman" panose="02020603050405020304" pitchFamily="18" charset="0"/>
              </a:rPr>
              <a:t>(date, cured, </a:t>
            </a:r>
            <a:r>
              <a:rPr lang="en-US" sz="1050" i="1" dirty="0" err="1">
                <a:solidFill>
                  <a:schemeClr val="bg1"/>
                </a:solidFill>
                <a:latin typeface="Times New Roman" panose="02020603050405020304" pitchFamily="18" charset="0"/>
                <a:cs typeface="Times New Roman" panose="02020603050405020304" pitchFamily="18" charset="0"/>
              </a:rPr>
              <a:t>city_name</a:t>
            </a:r>
            <a:r>
              <a:rPr lang="en-US" sz="1050" i="1" dirty="0">
                <a:solidFill>
                  <a:schemeClr val="bg1"/>
                </a:solidFill>
                <a:latin typeface="Times New Roman" panose="02020603050405020304" pitchFamily="18" charset="0"/>
                <a:cs typeface="Times New Roman" panose="02020603050405020304" pitchFamily="18" charset="0"/>
              </a:rPr>
              <a:t>, ha='center', </a:t>
            </a:r>
            <a:r>
              <a:rPr lang="en-US" sz="1050" i="1" dirty="0" err="1">
                <a:solidFill>
                  <a:schemeClr val="bg1"/>
                </a:solidFill>
                <a:latin typeface="Times New Roman" panose="02020603050405020304" pitchFamily="18" charset="0"/>
                <a:cs typeface="Times New Roman" panose="02020603050405020304" pitchFamily="18" charset="0"/>
              </a:rPr>
              <a:t>va</a:t>
            </a:r>
            <a:r>
              <a:rPr lang="en-US" sz="1050" i="1" dirty="0">
                <a:solidFill>
                  <a:schemeClr val="bg1"/>
                </a:solidFill>
                <a:latin typeface="Times New Roman" panose="02020603050405020304" pitchFamily="18" charset="0"/>
                <a:cs typeface="Times New Roman" panose="02020603050405020304" pitchFamily="18" charset="0"/>
              </a:rPr>
              <a:t>='bottom')</a:t>
            </a:r>
          </a:p>
        </p:txBody>
      </p:sp>
      <p:sp>
        <p:nvSpPr>
          <p:cNvPr id="7" name="TextBox 6"/>
          <p:cNvSpPr txBox="1"/>
          <p:nvPr/>
        </p:nvSpPr>
        <p:spPr>
          <a:xfrm>
            <a:off x="5199901" y="1130333"/>
            <a:ext cx="4797028" cy="3485570"/>
          </a:xfrm>
          <a:prstGeom prst="rect">
            <a:avLst/>
          </a:prstGeom>
          <a:noFill/>
        </p:spPr>
        <p:txBody>
          <a:bodyPr wrap="square">
            <a:spAutoFit/>
          </a:bodyPr>
          <a:lstStyle/>
          <a:p>
            <a:r>
              <a:rPr lang="en-US" sz="1050" i="1" dirty="0" err="1">
                <a:solidFill>
                  <a:schemeClr val="bg1"/>
                </a:solidFill>
                <a:latin typeface="Times New Roman" panose="02020603050405020304" pitchFamily="18" charset="0"/>
                <a:cs typeface="Times New Roman" panose="02020603050405020304" pitchFamily="18" charset="0"/>
              </a:rPr>
              <a:t>plt.xlabel</a:t>
            </a:r>
            <a:r>
              <a:rPr lang="en-US" sz="1050" i="1" dirty="0">
                <a:solidFill>
                  <a:schemeClr val="bg1"/>
                </a:solidFill>
                <a:latin typeface="Times New Roman" panose="02020603050405020304" pitchFamily="18" charset="0"/>
                <a:cs typeface="Times New Roman" panose="02020603050405020304" pitchFamily="18" charset="0"/>
              </a:rPr>
              <a:t>("Date")</a:t>
            </a:r>
          </a:p>
          <a:p>
            <a:r>
              <a:rPr lang="en-US" sz="1050" i="1" dirty="0" err="1">
                <a:solidFill>
                  <a:schemeClr val="bg1"/>
                </a:solidFill>
                <a:latin typeface="Times New Roman" panose="02020603050405020304" pitchFamily="18" charset="0"/>
                <a:cs typeface="Times New Roman" panose="02020603050405020304" pitchFamily="18" charset="0"/>
              </a:rPr>
              <a:t>plt.ylabel</a:t>
            </a:r>
            <a:r>
              <a:rPr lang="en-US" sz="1050" i="1" dirty="0">
                <a:solidFill>
                  <a:schemeClr val="bg1"/>
                </a:solidFill>
                <a:latin typeface="Times New Roman" panose="02020603050405020304" pitchFamily="18" charset="0"/>
                <a:cs typeface="Times New Roman" panose="02020603050405020304" pitchFamily="18" charset="0"/>
              </a:rPr>
              <a:t>("Cured Cases")</a:t>
            </a:r>
          </a:p>
          <a:p>
            <a:r>
              <a:rPr lang="en-US" sz="1050" i="1" dirty="0" err="1">
                <a:solidFill>
                  <a:schemeClr val="bg1"/>
                </a:solidFill>
                <a:latin typeface="Times New Roman" panose="02020603050405020304" pitchFamily="18" charset="0"/>
                <a:cs typeface="Times New Roman" panose="02020603050405020304" pitchFamily="18" charset="0"/>
              </a:rPr>
              <a:t>plt.title</a:t>
            </a:r>
            <a:r>
              <a:rPr lang="en-US" sz="1050" i="1" dirty="0">
                <a:solidFill>
                  <a:schemeClr val="bg1"/>
                </a:solidFill>
                <a:latin typeface="Times New Roman" panose="02020603050405020304" pitchFamily="18" charset="0"/>
                <a:cs typeface="Times New Roman" panose="02020603050405020304" pitchFamily="18" charset="0"/>
              </a:rPr>
              <a:t>("Cured Cases for Top 10 Dates", size=20, </a:t>
            </a:r>
            <a:r>
              <a:rPr lang="en-US" sz="1050" i="1" dirty="0" err="1">
                <a:solidFill>
                  <a:schemeClr val="bg1"/>
                </a:solidFill>
                <a:latin typeface="Times New Roman" panose="02020603050405020304" pitchFamily="18" charset="0"/>
                <a:cs typeface="Times New Roman" panose="02020603050405020304" pitchFamily="18" charset="0"/>
              </a:rPr>
              <a:t>fontweight</a:t>
            </a:r>
            <a:r>
              <a:rPr lang="en-US" sz="1050" i="1" dirty="0">
                <a:solidFill>
                  <a:schemeClr val="bg1"/>
                </a:solidFill>
                <a:latin typeface="Times New Roman" panose="02020603050405020304" pitchFamily="18" charset="0"/>
                <a:cs typeface="Times New Roman" panose="02020603050405020304" pitchFamily="18" charset="0"/>
              </a:rPr>
              <a:t>='bold')</a:t>
            </a:r>
          </a:p>
          <a:p>
            <a:r>
              <a:rPr lang="en-US" sz="1050" i="1" dirty="0">
                <a:solidFill>
                  <a:schemeClr val="bg1"/>
                </a:solidFill>
                <a:latin typeface="Times New Roman" panose="02020603050405020304" pitchFamily="18" charset="0"/>
                <a:cs typeface="Times New Roman" panose="02020603050405020304" pitchFamily="18" charset="0"/>
              </a:rPr>
              <a:t># Set the background color</a:t>
            </a:r>
          </a:p>
          <a:p>
            <a:r>
              <a:rPr lang="en-US" sz="1050" i="1" dirty="0" err="1">
                <a:solidFill>
                  <a:schemeClr val="bg1"/>
                </a:solidFill>
                <a:latin typeface="Times New Roman" panose="02020603050405020304" pitchFamily="18" charset="0"/>
                <a:cs typeface="Times New Roman" panose="02020603050405020304" pitchFamily="18" charset="0"/>
              </a:rPr>
              <a:t>plt.gca</a:t>
            </a:r>
            <a:r>
              <a:rPr lang="en-US" sz="1050" i="1" dirty="0">
                <a:solidFill>
                  <a:schemeClr val="bg1"/>
                </a:solidFill>
                <a:latin typeface="Times New Roman" panose="02020603050405020304" pitchFamily="18" charset="0"/>
                <a:cs typeface="Times New Roman" panose="02020603050405020304" pitchFamily="18" charset="0"/>
              </a:rPr>
              <a:t>().</a:t>
            </a:r>
            <a:r>
              <a:rPr lang="en-US" sz="1050" i="1" dirty="0" err="1">
                <a:solidFill>
                  <a:schemeClr val="bg1"/>
                </a:solidFill>
                <a:latin typeface="Times New Roman" panose="02020603050405020304" pitchFamily="18" charset="0"/>
                <a:cs typeface="Times New Roman" panose="02020603050405020304" pitchFamily="18" charset="0"/>
              </a:rPr>
              <a:t>set_facecolor</a:t>
            </a:r>
            <a:r>
              <a:rPr lang="en-US" sz="1050" i="1" dirty="0">
                <a:solidFill>
                  <a:schemeClr val="bg1"/>
                </a:solidFill>
                <a:latin typeface="Times New Roman" panose="02020603050405020304" pitchFamily="18" charset="0"/>
                <a:cs typeface="Times New Roman" panose="02020603050405020304" pitchFamily="18" charset="0"/>
              </a:rPr>
              <a:t>('gray')</a:t>
            </a:r>
          </a:p>
          <a:p>
            <a:r>
              <a:rPr lang="en-US" sz="1050" i="1" dirty="0">
                <a:solidFill>
                  <a:schemeClr val="bg1"/>
                </a:solidFill>
                <a:latin typeface="Times New Roman" panose="02020603050405020304" pitchFamily="18" charset="0"/>
                <a:cs typeface="Times New Roman" panose="02020603050405020304" pitchFamily="18" charset="0"/>
              </a:rPr>
              <a:t># Add a grid for better readability</a:t>
            </a:r>
          </a:p>
          <a:p>
            <a:r>
              <a:rPr lang="en-US" sz="1050" i="1" dirty="0" err="1">
                <a:solidFill>
                  <a:schemeClr val="bg1"/>
                </a:solidFill>
                <a:latin typeface="Times New Roman" panose="02020603050405020304" pitchFamily="18" charset="0"/>
                <a:cs typeface="Times New Roman" panose="02020603050405020304" pitchFamily="18" charset="0"/>
              </a:rPr>
              <a:t>plt.grid</a:t>
            </a:r>
            <a:r>
              <a:rPr lang="en-US" sz="1050" i="1" dirty="0">
                <a:solidFill>
                  <a:schemeClr val="bg1"/>
                </a:solidFill>
                <a:latin typeface="Times New Roman" panose="02020603050405020304" pitchFamily="18" charset="0"/>
                <a:cs typeface="Times New Roman" panose="02020603050405020304" pitchFamily="18" charset="0"/>
              </a:rPr>
              <a:t>(True, </a:t>
            </a:r>
            <a:r>
              <a:rPr lang="en-US" sz="1050" i="1" dirty="0" err="1">
                <a:solidFill>
                  <a:schemeClr val="bg1"/>
                </a:solidFill>
                <a:latin typeface="Times New Roman" panose="02020603050405020304" pitchFamily="18" charset="0"/>
                <a:cs typeface="Times New Roman" panose="02020603050405020304" pitchFamily="18" charset="0"/>
              </a:rPr>
              <a:t>linestyle</a:t>
            </a:r>
            <a:r>
              <a:rPr lang="en-US" sz="1050" i="1" dirty="0">
                <a:solidFill>
                  <a:schemeClr val="bg1"/>
                </a:solidFill>
                <a:latin typeface="Times New Roman" panose="02020603050405020304" pitchFamily="18" charset="0"/>
                <a:cs typeface="Times New Roman" panose="02020603050405020304" pitchFamily="18" charset="0"/>
              </a:rPr>
              <a:t>="--", alpha=0.4)</a:t>
            </a:r>
          </a:p>
          <a:p>
            <a:r>
              <a:rPr lang="en-US" sz="1050" i="1" dirty="0">
                <a:solidFill>
                  <a:schemeClr val="bg1"/>
                </a:solidFill>
                <a:latin typeface="Times New Roman" panose="02020603050405020304" pitchFamily="18" charset="0"/>
                <a:cs typeface="Times New Roman" panose="02020603050405020304" pitchFamily="18" charset="0"/>
              </a:rPr>
              <a:t># Remove the spines</a:t>
            </a:r>
          </a:p>
          <a:p>
            <a:r>
              <a:rPr lang="en-US" sz="1050" i="1" dirty="0" err="1">
                <a:solidFill>
                  <a:schemeClr val="bg1"/>
                </a:solidFill>
                <a:latin typeface="Times New Roman" panose="02020603050405020304" pitchFamily="18" charset="0"/>
                <a:cs typeface="Times New Roman" panose="02020603050405020304" pitchFamily="18" charset="0"/>
              </a:rPr>
              <a:t>plt.gca</a:t>
            </a:r>
            <a:r>
              <a:rPr lang="en-US" sz="1050" i="1" dirty="0">
                <a:solidFill>
                  <a:schemeClr val="bg1"/>
                </a:solidFill>
                <a:latin typeface="Times New Roman" panose="02020603050405020304" pitchFamily="18" charset="0"/>
                <a:cs typeface="Times New Roman" panose="02020603050405020304" pitchFamily="18" charset="0"/>
              </a:rPr>
              <a:t>().spines['top'].</a:t>
            </a:r>
            <a:r>
              <a:rPr lang="en-US" sz="1050" i="1" dirty="0" err="1">
                <a:solidFill>
                  <a:schemeClr val="bg1"/>
                </a:solidFill>
                <a:latin typeface="Times New Roman" panose="02020603050405020304" pitchFamily="18" charset="0"/>
                <a:cs typeface="Times New Roman" panose="02020603050405020304" pitchFamily="18" charset="0"/>
              </a:rPr>
              <a:t>set_visible</a:t>
            </a:r>
            <a:r>
              <a:rPr lang="en-US" sz="1050" i="1" dirty="0">
                <a:solidFill>
                  <a:schemeClr val="bg1"/>
                </a:solidFill>
                <a:latin typeface="Times New Roman" panose="02020603050405020304" pitchFamily="18" charset="0"/>
                <a:cs typeface="Times New Roman" panose="02020603050405020304" pitchFamily="18" charset="0"/>
              </a:rPr>
              <a:t>(False)</a:t>
            </a:r>
          </a:p>
          <a:p>
            <a:r>
              <a:rPr lang="en-US" sz="1050" i="1" dirty="0" err="1">
                <a:solidFill>
                  <a:schemeClr val="bg1"/>
                </a:solidFill>
                <a:latin typeface="Times New Roman" panose="02020603050405020304" pitchFamily="18" charset="0"/>
                <a:cs typeface="Times New Roman" panose="02020603050405020304" pitchFamily="18" charset="0"/>
              </a:rPr>
              <a:t>plt.gca</a:t>
            </a:r>
            <a:r>
              <a:rPr lang="en-US" sz="1050" i="1" dirty="0">
                <a:solidFill>
                  <a:schemeClr val="bg1"/>
                </a:solidFill>
                <a:latin typeface="Times New Roman" panose="02020603050405020304" pitchFamily="18" charset="0"/>
                <a:cs typeface="Times New Roman" panose="02020603050405020304" pitchFamily="18" charset="0"/>
              </a:rPr>
              <a:t>().spines['right'].</a:t>
            </a:r>
            <a:r>
              <a:rPr lang="en-US" sz="1050" i="1" dirty="0" err="1">
                <a:solidFill>
                  <a:schemeClr val="bg1"/>
                </a:solidFill>
                <a:latin typeface="Times New Roman" panose="02020603050405020304" pitchFamily="18" charset="0"/>
                <a:cs typeface="Times New Roman" panose="02020603050405020304" pitchFamily="18" charset="0"/>
              </a:rPr>
              <a:t>set_visible</a:t>
            </a:r>
            <a:r>
              <a:rPr lang="en-US" sz="1050" i="1" dirty="0">
                <a:solidFill>
                  <a:schemeClr val="bg1"/>
                </a:solidFill>
                <a:latin typeface="Times New Roman" panose="02020603050405020304" pitchFamily="18" charset="0"/>
                <a:cs typeface="Times New Roman" panose="02020603050405020304" pitchFamily="18" charset="0"/>
              </a:rPr>
              <a:t>(False)</a:t>
            </a:r>
          </a:p>
          <a:p>
            <a:r>
              <a:rPr lang="en-US" sz="1050" i="1" dirty="0" err="1">
                <a:solidFill>
                  <a:schemeClr val="bg1"/>
                </a:solidFill>
                <a:latin typeface="Times New Roman" panose="02020603050405020304" pitchFamily="18" charset="0"/>
                <a:cs typeface="Times New Roman" panose="02020603050405020304" pitchFamily="18" charset="0"/>
              </a:rPr>
              <a:t>plt.xticks</a:t>
            </a:r>
            <a:r>
              <a:rPr lang="en-US" sz="1050" i="1" dirty="0">
                <a:solidFill>
                  <a:schemeClr val="bg1"/>
                </a:solidFill>
                <a:latin typeface="Times New Roman" panose="02020603050405020304" pitchFamily="18" charset="0"/>
                <a:cs typeface="Times New Roman" panose="02020603050405020304" pitchFamily="18" charset="0"/>
              </a:rPr>
              <a:t>(rotation=45)</a:t>
            </a:r>
          </a:p>
          <a:p>
            <a:r>
              <a:rPr lang="en-US" sz="1050" i="1" dirty="0" err="1">
                <a:solidFill>
                  <a:schemeClr val="bg1"/>
                </a:solidFill>
                <a:latin typeface="Times New Roman" panose="02020603050405020304" pitchFamily="18" charset="0"/>
                <a:cs typeface="Times New Roman" panose="02020603050405020304" pitchFamily="18" charset="0"/>
              </a:rPr>
              <a:t>plt.tight_layout</a:t>
            </a:r>
            <a:r>
              <a:rPr lang="en-US" sz="1050" i="1" dirty="0">
                <a:solidFill>
                  <a:schemeClr val="bg1"/>
                </a:solidFill>
                <a:latin typeface="Times New Roman" panose="02020603050405020304" pitchFamily="18" charset="0"/>
                <a:cs typeface="Times New Roman" panose="02020603050405020304" pitchFamily="18" charset="0"/>
              </a:rPr>
              <a:t>()</a:t>
            </a:r>
          </a:p>
          <a:p>
            <a:endParaRPr lang="en-US" sz="1050" i="1" dirty="0">
              <a:solidFill>
                <a:schemeClr val="bg1"/>
              </a:solidFill>
              <a:latin typeface="Times New Roman" panose="02020603050405020304" pitchFamily="18" charset="0"/>
              <a:cs typeface="Times New Roman" panose="02020603050405020304" pitchFamily="18" charset="0"/>
            </a:endParaRP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Create the </a:t>
            </a:r>
            <a:r>
              <a:rPr lang="en-US" sz="1050" i="1" dirty="0" err="1">
                <a:solidFill>
                  <a:schemeClr val="bg1"/>
                </a:solidFill>
                <a:latin typeface="Times New Roman" panose="02020603050405020304" pitchFamily="18" charset="0"/>
                <a:cs typeface="Times New Roman" panose="02020603050405020304" pitchFamily="18" charset="0"/>
              </a:rPr>
              <a:t>FigureCanvasTkAgg</a:t>
            </a:r>
            <a:r>
              <a:rPr lang="en-US" sz="1050" i="1" dirty="0">
                <a:solidFill>
                  <a:schemeClr val="bg1"/>
                </a:solidFill>
                <a:latin typeface="Times New Roman" panose="02020603050405020304" pitchFamily="18" charset="0"/>
                <a:cs typeface="Times New Roman" panose="02020603050405020304" pitchFamily="18" charset="0"/>
              </a:rPr>
              <a:t> widget</a:t>
            </a:r>
          </a:p>
          <a:p>
            <a:r>
              <a:rPr lang="en-US" sz="1050" i="1" dirty="0">
                <a:solidFill>
                  <a:schemeClr val="bg1"/>
                </a:solidFill>
                <a:latin typeface="Times New Roman" panose="02020603050405020304" pitchFamily="18" charset="0"/>
                <a:cs typeface="Times New Roman" panose="02020603050405020304" pitchFamily="18" charset="0"/>
              </a:rPr>
              <a:t>canvas = </a:t>
            </a:r>
            <a:r>
              <a:rPr lang="en-US" sz="1050" i="1" dirty="0" err="1">
                <a:solidFill>
                  <a:schemeClr val="bg1"/>
                </a:solidFill>
                <a:latin typeface="Times New Roman" panose="02020603050405020304" pitchFamily="18" charset="0"/>
                <a:cs typeface="Times New Roman" panose="02020603050405020304" pitchFamily="18" charset="0"/>
              </a:rPr>
              <a:t>FigureCanvasTkAgg</a:t>
            </a:r>
            <a:r>
              <a:rPr lang="en-US" sz="1050" i="1" dirty="0">
                <a:solidFill>
                  <a:schemeClr val="bg1"/>
                </a:solidFill>
                <a:latin typeface="Times New Roman" panose="02020603050405020304" pitchFamily="18" charset="0"/>
                <a:cs typeface="Times New Roman" panose="02020603050405020304" pitchFamily="18" charset="0"/>
              </a:rPr>
              <a:t>(fig, master=window)</a:t>
            </a:r>
          </a:p>
          <a:p>
            <a:r>
              <a:rPr lang="en-US" sz="1050" i="1" dirty="0" err="1">
                <a:solidFill>
                  <a:schemeClr val="bg1"/>
                </a:solidFill>
                <a:latin typeface="Times New Roman" panose="02020603050405020304" pitchFamily="18" charset="0"/>
                <a:cs typeface="Times New Roman" panose="02020603050405020304" pitchFamily="18" charset="0"/>
              </a:rPr>
              <a:t>canvas.draw</a:t>
            </a:r>
            <a:r>
              <a:rPr lang="en-US" sz="1050" i="1" dirty="0">
                <a:solidFill>
                  <a:schemeClr val="bg1"/>
                </a:solidFill>
                <a:latin typeface="Times New Roman" panose="02020603050405020304" pitchFamily="18" charset="0"/>
                <a:cs typeface="Times New Roman" panose="02020603050405020304" pitchFamily="18" charset="0"/>
              </a:rPr>
              <a:t>()</a:t>
            </a:r>
          </a:p>
          <a:p>
            <a:r>
              <a:rPr lang="en-US" sz="1050" i="1" dirty="0" err="1">
                <a:solidFill>
                  <a:schemeClr val="bg1"/>
                </a:solidFill>
                <a:latin typeface="Times New Roman" panose="02020603050405020304" pitchFamily="18" charset="0"/>
                <a:cs typeface="Times New Roman" panose="02020603050405020304" pitchFamily="18" charset="0"/>
              </a:rPr>
              <a:t>canvas.get_tk_widget</a:t>
            </a:r>
            <a:r>
              <a:rPr lang="en-US" sz="1050" i="1" dirty="0">
                <a:solidFill>
                  <a:schemeClr val="bg1"/>
                </a:solidFill>
                <a:latin typeface="Times New Roman" panose="02020603050405020304" pitchFamily="18" charset="0"/>
                <a:cs typeface="Times New Roman" panose="02020603050405020304" pitchFamily="18" charset="0"/>
              </a:rPr>
              <a:t>().pack()</a:t>
            </a:r>
          </a:p>
          <a:p>
            <a:endParaRPr lang="en-US" sz="1050" i="1" dirty="0">
              <a:solidFill>
                <a:schemeClr val="bg1"/>
              </a:solidFill>
              <a:latin typeface="Times New Roman" panose="02020603050405020304" pitchFamily="18" charset="0"/>
              <a:cs typeface="Times New Roman" panose="02020603050405020304" pitchFamily="18" charset="0"/>
            </a:endParaRPr>
          </a:p>
          <a:p>
            <a:r>
              <a:rPr lang="en-US" sz="1050" i="1" dirty="0">
                <a:solidFill>
                  <a:schemeClr val="bg1"/>
                </a:solidFill>
                <a:latin typeface="Times New Roman" panose="02020603050405020304" pitchFamily="18" charset="0"/>
                <a:cs typeface="Times New Roman" panose="02020603050405020304" pitchFamily="18" charset="0"/>
              </a:rPr>
              <a:t># Start the GUI event loop</a:t>
            </a:r>
          </a:p>
          <a:p>
            <a:r>
              <a:rPr lang="en-US" sz="1050" i="1" dirty="0" err="1">
                <a:solidFill>
                  <a:schemeClr val="bg1"/>
                </a:solidFill>
                <a:latin typeface="Times New Roman" panose="02020603050405020304" pitchFamily="18" charset="0"/>
                <a:cs typeface="Times New Roman" panose="02020603050405020304" pitchFamily="18" charset="0"/>
              </a:rPr>
              <a:t>window.mainloop</a:t>
            </a:r>
            <a:r>
              <a:rPr lang="en-US" sz="1050" i="1" dirty="0">
                <a:solidFill>
                  <a:schemeClr val="bg1"/>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393402" y="886015"/>
            <a:ext cx="5942857" cy="305714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90568" y="1066562"/>
            <a:ext cx="6547247" cy="461665"/>
          </a:xfrm>
          <a:prstGeom prst="rect">
            <a:avLst/>
          </a:prstGeom>
          <a:noFill/>
        </p:spPr>
        <p:txBody>
          <a:bodyPr wrap="square">
            <a:spAutoFit/>
          </a:bodyPr>
          <a:lstStyle/>
          <a:p>
            <a:r>
              <a:rPr lang="en-US" sz="1050" dirty="0">
                <a:solidFill>
                  <a:schemeClr val="bg1"/>
                </a:solidFill>
                <a:latin typeface="Times New Roman" panose="02020603050405020304" pitchFamily="18" charset="0"/>
                <a:cs typeface="Times New Roman" panose="02020603050405020304" pitchFamily="18" charset="0"/>
              </a:rPr>
              <a:t># </a:t>
            </a:r>
            <a:r>
              <a:rPr lang="en-US" sz="1200" i="1" dirty="0">
                <a:solidFill>
                  <a:schemeClr val="bg1"/>
                </a:solidFill>
                <a:latin typeface="Times New Roman" panose="02020603050405020304" pitchFamily="18" charset="0"/>
                <a:cs typeface="Times New Roman" panose="02020603050405020304" pitchFamily="18" charset="0"/>
              </a:rPr>
              <a:t>Group the data by date and calculate the total confirmed cases for each date</a:t>
            </a:r>
          </a:p>
          <a:p>
            <a:r>
              <a:rPr lang="en-US" sz="1200" i="1" dirty="0" err="1">
                <a:solidFill>
                  <a:schemeClr val="bg1"/>
                </a:solidFill>
                <a:latin typeface="Times New Roman" panose="02020603050405020304" pitchFamily="18" charset="0"/>
                <a:cs typeface="Times New Roman" panose="02020603050405020304" pitchFamily="18" charset="0"/>
              </a:rPr>
              <a:t>date_confirmed</a:t>
            </a:r>
            <a:r>
              <a:rPr lang="en-US" sz="1200" i="1" dirty="0">
                <a:solidFill>
                  <a:schemeClr val="bg1"/>
                </a:solidFill>
                <a:latin typeface="Times New Roman" panose="02020603050405020304" pitchFamily="18" charset="0"/>
                <a:cs typeface="Times New Roman" panose="02020603050405020304" pitchFamily="18" charset="0"/>
              </a:rPr>
              <a:t> = </a:t>
            </a:r>
            <a:r>
              <a:rPr lang="en-US" sz="1200" i="1" dirty="0" err="1">
                <a:solidFill>
                  <a:schemeClr val="bg1"/>
                </a:solidFill>
                <a:latin typeface="Times New Roman" panose="02020603050405020304" pitchFamily="18" charset="0"/>
                <a:cs typeface="Times New Roman" panose="02020603050405020304" pitchFamily="18" charset="0"/>
              </a:rPr>
              <a:t>covid_df.groupby</a:t>
            </a:r>
            <a:r>
              <a:rPr lang="en-US" sz="1200" i="1" dirty="0">
                <a:solidFill>
                  <a:schemeClr val="bg1"/>
                </a:solidFill>
                <a:latin typeface="Times New Roman" panose="02020603050405020304" pitchFamily="18" charset="0"/>
                <a:cs typeface="Times New Roman" panose="02020603050405020304" pitchFamily="18" charset="0"/>
              </a:rPr>
              <a:t>("Date")["Confirmed"].sum()</a:t>
            </a:r>
          </a:p>
        </p:txBody>
      </p:sp>
      <p:pic>
        <p:nvPicPr>
          <p:cNvPr id="13" name="Picture 12"/>
          <p:cNvPicPr>
            <a:picLocks noChangeAspect="1"/>
          </p:cNvPicPr>
          <p:nvPr/>
        </p:nvPicPr>
        <p:blipFill>
          <a:blip r:embed="rId2"/>
          <a:stretch>
            <a:fillRect/>
          </a:stretch>
        </p:blipFill>
        <p:spPr>
          <a:xfrm>
            <a:off x="1600571" y="1858002"/>
            <a:ext cx="5942857" cy="305714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txBox="1">
            <a:spLocks noGrp="1"/>
          </p:cNvSpPr>
          <p:nvPr>
            <p:ph type="title"/>
          </p:nvPr>
        </p:nvSpPr>
        <p:spPr>
          <a:xfrm>
            <a:off x="635596" y="2351401"/>
            <a:ext cx="7583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dirty="0">
                <a:solidFill>
                  <a:schemeClr val="accent2"/>
                </a:solidFill>
                <a:latin typeface="Times New Roman" panose="02020603050405020304" pitchFamily="18" charset="0"/>
                <a:cs typeface="Times New Roman" panose="02020603050405020304" pitchFamily="18" charset="0"/>
              </a:rPr>
              <a:t>COVID VACCINATION DATA</a:t>
            </a:r>
            <a:endParaRPr sz="4000" dirty="0">
              <a:solidFill>
                <a:schemeClr val="accent2"/>
              </a:solidFill>
              <a:latin typeface="Times New Roman" panose="02020603050405020304" pitchFamily="18" charset="0"/>
              <a:cs typeface="Times New Roman" panose="02020603050405020304" pitchFamily="18" charset="0"/>
            </a:endParaRPr>
          </a:p>
        </p:txBody>
      </p:sp>
      <p:sp>
        <p:nvSpPr>
          <p:cNvPr id="3518" name="Google Shape;3518;p50"/>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p>
            <a:pPr marL="0" lvl="0" indent="0"/>
            <a:r>
              <a:rPr lang="en-US" sz="1600" dirty="0">
                <a:latin typeface="Calibri" panose="020F0502020204030204" pitchFamily="34" charset="0"/>
                <a:cs typeface="Calibri" panose="020F0502020204030204" pitchFamily="34" charset="0"/>
              </a:rPr>
              <a:t>Analyzing Vaccination Progress and Coverage in India</a:t>
            </a:r>
            <a:endParaRPr sz="1600" dirty="0">
              <a:latin typeface="Calibri" panose="020F0502020204030204" pitchFamily="34" charset="0"/>
              <a:cs typeface="Calibri" panose="020F0502020204030204" pitchFamily="34" charset="0"/>
            </a:endParaRPr>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03</a:t>
            </a:r>
            <a:endParaRPr dirty="0"/>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2372875" y="1324825"/>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4886167" y="99659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3913164" y="1623828"/>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81"/>
        <p:cNvGrpSpPr/>
        <p:nvPr/>
      </p:nvGrpSpPr>
      <p:grpSpPr>
        <a:xfrm>
          <a:off x="0" y="0"/>
          <a:ext cx="0" cy="0"/>
          <a:chOff x="0" y="0"/>
          <a:chExt cx="0" cy="0"/>
        </a:xfrm>
      </p:grpSpPr>
      <p:sp>
        <p:nvSpPr>
          <p:cNvPr id="3582" name="Google Shape;3582;p51"/>
          <p:cNvSpPr/>
          <p:nvPr/>
        </p:nvSpPr>
        <p:spPr>
          <a:xfrm>
            <a:off x="3687034" y="2945980"/>
            <a:ext cx="2387244"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1"/>
          <p:cNvSpPr/>
          <p:nvPr/>
        </p:nvSpPr>
        <p:spPr>
          <a:xfrm>
            <a:off x="5814298" y="1449817"/>
            <a:ext cx="2671333"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1"/>
          <p:cNvSpPr/>
          <p:nvPr/>
        </p:nvSpPr>
        <p:spPr>
          <a:xfrm>
            <a:off x="1789101" y="1449817"/>
            <a:ext cx="233768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1"/>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lgn="ctr"/>
            <a:r>
              <a:rPr lang="en-US" dirty="0">
                <a:solidFill>
                  <a:schemeClr val="accent2"/>
                </a:solidFill>
              </a:rPr>
              <a:t>Insights and Trends</a:t>
            </a:r>
            <a:endParaRPr dirty="0">
              <a:solidFill>
                <a:schemeClr val="accent2"/>
              </a:solidFill>
            </a:endParaRPr>
          </a:p>
        </p:txBody>
      </p:sp>
      <p:sp>
        <p:nvSpPr>
          <p:cNvPr id="3589" name="Google Shape;3589;p51"/>
          <p:cNvSpPr txBox="1">
            <a:spLocks noGrp="1"/>
          </p:cNvSpPr>
          <p:nvPr>
            <p:ph type="title" idx="2"/>
          </p:nvPr>
        </p:nvSpPr>
        <p:spPr>
          <a:xfrm>
            <a:off x="1945973" y="1525403"/>
            <a:ext cx="1987050" cy="251389"/>
          </a:xfrm>
          <a:prstGeom prst="rect">
            <a:avLst/>
          </a:prstGeom>
        </p:spPr>
        <p:txBody>
          <a:bodyPr spcFirstLastPara="1" wrap="square" lIns="91425" tIns="91425" rIns="112625" bIns="91425" anchor="ctr" anchorCtr="0">
            <a:noAutofit/>
          </a:bodyPr>
          <a:lstStyle/>
          <a:p>
            <a:pPr lvl="0"/>
            <a:r>
              <a:rPr lang="en-US" sz="1200" dirty="0"/>
              <a:t>1. Dataset Description </a:t>
            </a:r>
            <a:endParaRPr sz="1200" dirty="0"/>
          </a:p>
        </p:txBody>
      </p:sp>
      <p:sp>
        <p:nvSpPr>
          <p:cNvPr id="3590" name="Google Shape;3590;p51"/>
          <p:cNvSpPr txBox="1">
            <a:spLocks noGrp="1"/>
          </p:cNvSpPr>
          <p:nvPr>
            <p:ph type="subTitle" idx="1"/>
          </p:nvPr>
        </p:nvSpPr>
        <p:spPr>
          <a:xfrm>
            <a:off x="1561533" y="1911374"/>
            <a:ext cx="2696478" cy="847351"/>
          </a:xfrm>
          <a:prstGeom prst="rect">
            <a:avLst/>
          </a:prstGeom>
        </p:spPr>
        <p:txBody>
          <a:bodyPr spcFirstLastPara="1" wrap="square" lIns="91425" tIns="91425" rIns="91425" bIns="91425" anchor="ctr" anchorCtr="0">
            <a:noAutofit/>
          </a:bodyPr>
          <a:lstStyle/>
          <a:p>
            <a:pPr marL="171450" lvl="0" indent="-171450">
              <a:buFontTx/>
              <a:buChar char="-"/>
            </a:pPr>
            <a:r>
              <a:rPr lang="en-US" sz="1200" b="1" dirty="0"/>
              <a:t>Source: </a:t>
            </a:r>
            <a:r>
              <a:rPr lang="en-US" sz="1200" dirty="0" err="1"/>
              <a:t>Kaggle</a:t>
            </a:r>
            <a:r>
              <a:rPr lang="en-US" sz="1200" dirty="0"/>
              <a:t>   </a:t>
            </a:r>
          </a:p>
          <a:p>
            <a:pPr marL="171450" lvl="0" indent="-171450">
              <a:buFontTx/>
              <a:buChar char="-"/>
            </a:pPr>
            <a:r>
              <a:rPr lang="en-US" sz="1200" b="1" dirty="0"/>
              <a:t>Dataset Title: </a:t>
            </a:r>
            <a:r>
              <a:rPr lang="en-US" sz="1200" dirty="0"/>
              <a:t>COVID-19 Vaccination Data - </a:t>
            </a:r>
            <a:r>
              <a:rPr lang="en-US" sz="1200" dirty="0" err="1"/>
              <a:t>Statewise</a:t>
            </a:r>
            <a:endParaRPr sz="1200" dirty="0"/>
          </a:p>
        </p:txBody>
      </p:sp>
      <p:sp>
        <p:nvSpPr>
          <p:cNvPr id="3591" name="Google Shape;3591;p51"/>
          <p:cNvSpPr txBox="1">
            <a:spLocks noGrp="1"/>
          </p:cNvSpPr>
          <p:nvPr>
            <p:ph type="title" idx="7"/>
          </p:nvPr>
        </p:nvSpPr>
        <p:spPr>
          <a:xfrm>
            <a:off x="6055343" y="1512817"/>
            <a:ext cx="1827900" cy="273900"/>
          </a:xfrm>
          <a:prstGeom prst="rect">
            <a:avLst/>
          </a:prstGeom>
        </p:spPr>
        <p:txBody>
          <a:bodyPr spcFirstLastPara="1" wrap="square" lIns="91425" tIns="91425" rIns="91425" bIns="91425" anchor="ctr" anchorCtr="0">
            <a:noAutofit/>
          </a:bodyPr>
          <a:lstStyle/>
          <a:p>
            <a:pPr lvl="0"/>
            <a:r>
              <a:rPr lang="en-US" sz="1400" dirty="0"/>
              <a:t>2. Data Coverage</a:t>
            </a:r>
            <a:endParaRPr sz="1400" dirty="0"/>
          </a:p>
        </p:txBody>
      </p:sp>
      <p:sp>
        <p:nvSpPr>
          <p:cNvPr id="3592" name="Google Shape;3592;p51"/>
          <p:cNvSpPr txBox="1">
            <a:spLocks noGrp="1"/>
          </p:cNvSpPr>
          <p:nvPr>
            <p:ph type="title" idx="3"/>
          </p:nvPr>
        </p:nvSpPr>
        <p:spPr>
          <a:xfrm>
            <a:off x="3969213" y="3008980"/>
            <a:ext cx="1827900" cy="273900"/>
          </a:xfrm>
          <a:prstGeom prst="rect">
            <a:avLst/>
          </a:prstGeom>
        </p:spPr>
        <p:txBody>
          <a:bodyPr spcFirstLastPara="1" wrap="square" lIns="91425" tIns="91425" rIns="91425" bIns="91425" anchor="ctr" anchorCtr="0">
            <a:noAutofit/>
          </a:bodyPr>
          <a:lstStyle/>
          <a:p>
            <a:pPr lvl="0"/>
            <a:r>
              <a:rPr lang="en-US" sz="1100" dirty="0"/>
              <a:t>3. Analysis and Insights</a:t>
            </a:r>
            <a:endParaRPr sz="1100" dirty="0"/>
          </a:p>
        </p:txBody>
      </p:sp>
      <p:sp>
        <p:nvSpPr>
          <p:cNvPr id="3593" name="Google Shape;3593;p51"/>
          <p:cNvSpPr txBox="1">
            <a:spLocks noGrp="1"/>
          </p:cNvSpPr>
          <p:nvPr>
            <p:ph type="subTitle" idx="4"/>
          </p:nvPr>
        </p:nvSpPr>
        <p:spPr>
          <a:xfrm>
            <a:off x="3499500" y="3460378"/>
            <a:ext cx="2762312" cy="1060415"/>
          </a:xfrm>
          <a:prstGeom prst="rect">
            <a:avLst/>
          </a:prstGeom>
        </p:spPr>
        <p:txBody>
          <a:bodyPr spcFirstLastPara="1" wrap="square" lIns="91425" tIns="91425" rIns="91425" bIns="91425" anchor="ctr" anchorCtr="0">
            <a:noAutofit/>
          </a:bodyPr>
          <a:lstStyle/>
          <a:p>
            <a:pPr marL="171450" lvl="0" indent="-171450">
              <a:buFontTx/>
              <a:buChar char="-"/>
            </a:pPr>
            <a:r>
              <a:rPr lang="en-US" sz="1100" b="1" dirty="0"/>
              <a:t>Vaccination Progress: </a:t>
            </a:r>
            <a:r>
              <a:rPr lang="en-US" sz="1100" dirty="0"/>
              <a:t>Analyzing the overall progress of COVID-19 vaccination across states.</a:t>
            </a:r>
          </a:p>
          <a:p>
            <a:pPr marL="171450" lvl="0" indent="-171450">
              <a:buFontTx/>
              <a:buChar char="-"/>
            </a:pPr>
            <a:r>
              <a:rPr lang="en-US" sz="1100" b="1" dirty="0"/>
              <a:t> State Comparison:</a:t>
            </a:r>
            <a:r>
              <a:rPr lang="en-US" sz="1100" dirty="0"/>
              <a:t> Investigating variations in vaccination coverage and rates among different states.</a:t>
            </a:r>
            <a:endParaRPr sz="1100" dirty="0"/>
          </a:p>
        </p:txBody>
      </p:sp>
      <p:sp>
        <p:nvSpPr>
          <p:cNvPr id="3596" name="Google Shape;3596;p51"/>
          <p:cNvSpPr txBox="1">
            <a:spLocks noGrp="1"/>
          </p:cNvSpPr>
          <p:nvPr>
            <p:ph type="subTitle" idx="8"/>
          </p:nvPr>
        </p:nvSpPr>
        <p:spPr>
          <a:xfrm>
            <a:off x="5655148" y="1911375"/>
            <a:ext cx="2830483" cy="897662"/>
          </a:xfrm>
          <a:prstGeom prst="rect">
            <a:avLst/>
          </a:prstGeom>
        </p:spPr>
        <p:txBody>
          <a:bodyPr spcFirstLastPara="1" wrap="square" lIns="91425" tIns="91425" rIns="91425" bIns="91425" anchor="ctr" anchorCtr="0">
            <a:noAutofit/>
          </a:bodyPr>
          <a:lstStyle/>
          <a:p>
            <a:pPr marL="171450" lvl="0" indent="-171450">
              <a:buFontTx/>
              <a:buChar char="-"/>
            </a:pPr>
            <a:r>
              <a:rPr lang="en-US" sz="1100" b="1" dirty="0"/>
              <a:t> Time period covered: </a:t>
            </a:r>
            <a:r>
              <a:rPr lang="en-US" sz="1100" dirty="0"/>
              <a:t>2021 </a:t>
            </a:r>
            <a:r>
              <a:rPr lang="en-US" sz="1100" b="1" dirty="0"/>
              <a:t> </a:t>
            </a:r>
          </a:p>
          <a:p>
            <a:pPr marL="171450" lvl="0" indent="-171450">
              <a:buFontTx/>
              <a:buChar char="-"/>
            </a:pPr>
            <a:r>
              <a:rPr lang="en-US" sz="1100" b="1" dirty="0"/>
              <a:t>States included: </a:t>
            </a:r>
            <a:r>
              <a:rPr lang="en-US" sz="1100" dirty="0"/>
              <a:t>Delhi, India, Other (7420)</a:t>
            </a:r>
            <a:endParaRPr sz="1100" dirty="0"/>
          </a:p>
        </p:txBody>
      </p:sp>
      <p:grpSp>
        <p:nvGrpSpPr>
          <p:cNvPr id="3601" name="Google Shape;3601;p51"/>
          <p:cNvGrpSpPr/>
          <p:nvPr/>
        </p:nvGrpSpPr>
        <p:grpSpPr>
          <a:xfrm>
            <a:off x="1003385" y="1384585"/>
            <a:ext cx="526491" cy="530364"/>
            <a:chOff x="1902068" y="3407083"/>
            <a:chExt cx="424179" cy="416494"/>
          </a:xfrm>
        </p:grpSpPr>
        <p:sp>
          <p:nvSpPr>
            <p:cNvPr id="3602" name="Google Shape;3602;p51"/>
            <p:cNvSpPr/>
            <p:nvPr/>
          </p:nvSpPr>
          <p:spPr>
            <a:xfrm>
              <a:off x="1952316" y="3525461"/>
              <a:ext cx="333020" cy="298116"/>
            </a:xfrm>
            <a:custGeom>
              <a:avLst/>
              <a:gdLst/>
              <a:ahLst/>
              <a:cxnLst/>
              <a:rect l="l" t="t" r="r" b="b"/>
              <a:pathLst>
                <a:path w="9312" h="8336" extrusionOk="0">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1"/>
            <p:cNvSpPr/>
            <p:nvPr/>
          </p:nvSpPr>
          <p:spPr>
            <a:xfrm>
              <a:off x="2102202" y="3602103"/>
              <a:ext cx="33259" cy="33259"/>
            </a:xfrm>
            <a:custGeom>
              <a:avLst/>
              <a:gdLst/>
              <a:ahLst/>
              <a:cxnLst/>
              <a:rect l="l" t="t" r="r" b="b"/>
              <a:pathLst>
                <a:path w="930" h="930" extrusionOk="0">
                  <a:moveTo>
                    <a:pt x="1" y="0"/>
                  </a:moveTo>
                  <a:lnTo>
                    <a:pt x="1" y="929"/>
                  </a:lnTo>
                  <a:lnTo>
                    <a:pt x="930" y="929"/>
                  </a:lnTo>
                  <a:lnTo>
                    <a:pt x="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1"/>
            <p:cNvSpPr/>
            <p:nvPr/>
          </p:nvSpPr>
          <p:spPr>
            <a:xfrm>
              <a:off x="1902068" y="3407083"/>
              <a:ext cx="424179" cy="241898"/>
            </a:xfrm>
            <a:custGeom>
              <a:avLst/>
              <a:gdLst/>
              <a:ahLst/>
              <a:cxnLst/>
              <a:rect l="l" t="t" r="r" b="b"/>
              <a:pathLst>
                <a:path w="11861" h="6764" extrusionOk="0">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51"/>
          <p:cNvGrpSpPr/>
          <p:nvPr/>
        </p:nvGrpSpPr>
        <p:grpSpPr>
          <a:xfrm>
            <a:off x="2957941" y="2930046"/>
            <a:ext cx="526489" cy="530333"/>
            <a:chOff x="4002330" y="1437755"/>
            <a:chExt cx="417385" cy="415849"/>
          </a:xfrm>
        </p:grpSpPr>
        <p:sp>
          <p:nvSpPr>
            <p:cNvPr id="3606" name="Google Shape;3606;p51"/>
            <p:cNvSpPr/>
            <p:nvPr/>
          </p:nvSpPr>
          <p:spPr>
            <a:xfrm>
              <a:off x="4014276" y="1530777"/>
              <a:ext cx="405439" cy="322828"/>
            </a:xfrm>
            <a:custGeom>
              <a:avLst/>
              <a:gdLst/>
              <a:ahLst/>
              <a:cxnLst/>
              <a:rect l="l" t="t" r="r" b="b"/>
              <a:pathLst>
                <a:path w="11337" h="9027" extrusionOk="0">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1"/>
            <p:cNvSpPr/>
            <p:nvPr/>
          </p:nvSpPr>
          <p:spPr>
            <a:xfrm>
              <a:off x="4105402" y="1621938"/>
              <a:ext cx="60510" cy="80287"/>
            </a:xfrm>
            <a:custGeom>
              <a:avLst/>
              <a:gdLst/>
              <a:ahLst/>
              <a:cxnLst/>
              <a:rect l="l" t="t" r="r" b="b"/>
              <a:pathLst>
                <a:path w="1692" h="2245" extrusionOk="0">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1"/>
            <p:cNvSpPr/>
            <p:nvPr/>
          </p:nvSpPr>
          <p:spPr>
            <a:xfrm>
              <a:off x="4170992" y="1621938"/>
              <a:ext cx="86903" cy="75816"/>
            </a:xfrm>
            <a:custGeom>
              <a:avLst/>
              <a:gdLst/>
              <a:ahLst/>
              <a:cxnLst/>
              <a:rect l="l" t="t" r="r" b="b"/>
              <a:pathLst>
                <a:path w="2430" h="2120" extrusionOk="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1"/>
            <p:cNvSpPr/>
            <p:nvPr/>
          </p:nvSpPr>
          <p:spPr>
            <a:xfrm>
              <a:off x="4013417" y="1442226"/>
              <a:ext cx="86903" cy="75817"/>
            </a:xfrm>
            <a:custGeom>
              <a:avLst/>
              <a:gdLst/>
              <a:ahLst/>
              <a:cxnLst/>
              <a:rect l="l" t="t" r="r" b="b"/>
              <a:pathLst>
                <a:path w="2430" h="2120" extrusionOk="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1"/>
            <p:cNvSpPr/>
            <p:nvPr/>
          </p:nvSpPr>
          <p:spPr>
            <a:xfrm>
              <a:off x="4105402" y="1437755"/>
              <a:ext cx="60510" cy="80287"/>
            </a:xfrm>
            <a:custGeom>
              <a:avLst/>
              <a:gdLst/>
              <a:ahLst/>
              <a:cxnLst/>
              <a:rect l="l" t="t" r="r" b="b"/>
              <a:pathLst>
                <a:path w="1692" h="2245" extrusionOk="0">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1"/>
            <p:cNvSpPr/>
            <p:nvPr/>
          </p:nvSpPr>
          <p:spPr>
            <a:xfrm>
              <a:off x="4170992" y="1442226"/>
              <a:ext cx="86903" cy="75817"/>
            </a:xfrm>
            <a:custGeom>
              <a:avLst/>
              <a:gdLst/>
              <a:ahLst/>
              <a:cxnLst/>
              <a:rect l="l" t="t" r="r" b="b"/>
              <a:pathLst>
                <a:path w="2430" h="2120" extrusionOk="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1"/>
            <p:cNvSpPr/>
            <p:nvPr/>
          </p:nvSpPr>
          <p:spPr>
            <a:xfrm>
              <a:off x="4002330" y="1542722"/>
              <a:ext cx="76711" cy="55396"/>
            </a:xfrm>
            <a:custGeom>
              <a:avLst/>
              <a:gdLst/>
              <a:ahLst/>
              <a:cxnLst/>
              <a:rect l="l" t="t" r="r" b="b"/>
              <a:pathLst>
                <a:path w="2145" h="1549" extrusionOk="0">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1"/>
            <p:cNvSpPr/>
            <p:nvPr/>
          </p:nvSpPr>
          <p:spPr>
            <a:xfrm>
              <a:off x="4102004" y="1542722"/>
              <a:ext cx="67305" cy="55396"/>
            </a:xfrm>
            <a:custGeom>
              <a:avLst/>
              <a:gdLst/>
              <a:ahLst/>
              <a:cxnLst/>
              <a:rect l="l" t="t" r="r" b="b"/>
              <a:pathLst>
                <a:path w="1882" h="1549" extrusionOk="0">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51"/>
          <p:cNvGrpSpPr/>
          <p:nvPr/>
        </p:nvGrpSpPr>
        <p:grpSpPr>
          <a:xfrm>
            <a:off x="5005208" y="1386522"/>
            <a:ext cx="526485" cy="526491"/>
            <a:chOff x="5440856" y="3407083"/>
            <a:chExt cx="416490" cy="416494"/>
          </a:xfrm>
        </p:grpSpPr>
        <p:sp>
          <p:nvSpPr>
            <p:cNvPr id="3619" name="Google Shape;3619;p51"/>
            <p:cNvSpPr/>
            <p:nvPr/>
          </p:nvSpPr>
          <p:spPr>
            <a:xfrm>
              <a:off x="5581408" y="3516091"/>
              <a:ext cx="145661" cy="40912"/>
            </a:xfrm>
            <a:custGeom>
              <a:avLst/>
              <a:gdLst/>
              <a:ahLst/>
              <a:cxnLst/>
              <a:rect l="l" t="t" r="r" b="b"/>
              <a:pathLst>
                <a:path w="4073" h="1144" extrusionOk="0">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1"/>
            <p:cNvSpPr/>
            <p:nvPr/>
          </p:nvSpPr>
          <p:spPr>
            <a:xfrm>
              <a:off x="5554978" y="3534831"/>
              <a:ext cx="196765" cy="288746"/>
            </a:xfrm>
            <a:custGeom>
              <a:avLst/>
              <a:gdLst/>
              <a:ahLst/>
              <a:cxnLst/>
              <a:rect l="l" t="t" r="r" b="b"/>
              <a:pathLst>
                <a:path w="5502" h="8074" extrusionOk="0">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1"/>
            <p:cNvSpPr/>
            <p:nvPr/>
          </p:nvSpPr>
          <p:spPr>
            <a:xfrm>
              <a:off x="5440856" y="3407083"/>
              <a:ext cx="416490" cy="241898"/>
            </a:xfrm>
            <a:custGeom>
              <a:avLst/>
              <a:gdLst/>
              <a:ahLst/>
              <a:cxnLst/>
              <a:rect l="l" t="t" r="r" b="b"/>
              <a:pathLst>
                <a:path w="11646" h="6764" extrusionOk="0">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51"/>
          <p:cNvGrpSpPr/>
          <p:nvPr/>
        </p:nvGrpSpPr>
        <p:grpSpPr>
          <a:xfrm rot="5400000">
            <a:off x="8227473" y="2334240"/>
            <a:ext cx="883262" cy="242091"/>
            <a:chOff x="2300350" y="2601250"/>
            <a:chExt cx="2275275" cy="623625"/>
          </a:xfrm>
        </p:grpSpPr>
        <p:sp>
          <p:nvSpPr>
            <p:cNvPr id="3630" name="Google Shape;3630;p5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VACCINATION DATA</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8818"/>
          <a:stretch>
            <a:fillRect/>
          </a:stretch>
        </p:blipFill>
        <p:spPr>
          <a:xfrm>
            <a:off x="713100" y="1484985"/>
            <a:ext cx="7717800" cy="2713939"/>
          </a:xfrm>
          <a:prstGeom prst="rect">
            <a:avLst/>
          </a:prstGeom>
        </p:spPr>
      </p:pic>
      <p:pic>
        <p:nvPicPr>
          <p:cNvPr id="4" name="Picture 3">
            <a:extLst>
              <a:ext uri="{FF2B5EF4-FFF2-40B4-BE49-F238E27FC236}">
                <a16:creationId xmlns:a16="http://schemas.microsoft.com/office/drawing/2014/main" id="{1A85A608-ED60-C7B7-95B6-6A1212651F91}"/>
              </a:ext>
            </a:extLst>
          </p:cNvPr>
          <p:cNvPicPr>
            <a:picLocks noChangeAspect="1"/>
          </p:cNvPicPr>
          <p:nvPr/>
        </p:nvPicPr>
        <p:blipFill rotWithShape="1">
          <a:blip r:embed="rId2">
            <a:extLst>
              <a:ext uri="{28A0092B-C50C-407E-A947-70E740481C1C}">
                <a14:useLocalDpi xmlns:a14="http://schemas.microsoft.com/office/drawing/2010/main" val="0"/>
              </a:ext>
            </a:extLst>
          </a:blip>
          <a:srcRect t="-1" b="438"/>
          <a:stretch/>
        </p:blipFill>
        <p:spPr>
          <a:xfrm>
            <a:off x="713100" y="1275683"/>
            <a:ext cx="7717800" cy="33284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5744" y="749195"/>
            <a:ext cx="7739041" cy="3949934"/>
          </a:xfrm>
          <a:prstGeom prst="rect">
            <a:avLst/>
          </a:prstGeom>
        </p:spPr>
      </p:pic>
      <p:sp>
        <p:nvSpPr>
          <p:cNvPr id="4" name="Google Shape;2724;p34"/>
          <p:cNvSpPr txBox="1"/>
          <p:nvPr/>
        </p:nvSpPr>
        <p:spPr>
          <a:xfrm>
            <a:off x="2045188" y="158021"/>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effectLst>
                  <a:outerShdw blurRad="38100" dist="38100" dir="2700000" algn="tl">
                    <a:srgbClr val="000000">
                      <a:alpha val="43137"/>
                    </a:srgbClr>
                  </a:outerShdw>
                </a:effectLst>
                <a:latin typeface="Exo" charset="0"/>
              </a:rPr>
              <a:t>GRAPHIC USER INTERFACE</a:t>
            </a:r>
          </a:p>
        </p:txBody>
      </p:sp>
      <p:pic>
        <p:nvPicPr>
          <p:cNvPr id="3" name="Picture 2">
            <a:extLst>
              <a:ext uri="{FF2B5EF4-FFF2-40B4-BE49-F238E27FC236}">
                <a16:creationId xmlns:a16="http://schemas.microsoft.com/office/drawing/2014/main" id="{38EBB0DA-9881-E193-FD9C-EFDF8A89B840}"/>
              </a:ext>
            </a:extLst>
          </p:cNvPr>
          <p:cNvPicPr>
            <a:picLocks noChangeAspect="1"/>
          </p:cNvPicPr>
          <p:nvPr/>
        </p:nvPicPr>
        <p:blipFill>
          <a:blip r:embed="rId2"/>
          <a:stretch>
            <a:fillRect/>
          </a:stretch>
        </p:blipFill>
        <p:spPr>
          <a:xfrm>
            <a:off x="785744" y="730721"/>
            <a:ext cx="7739041" cy="394993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VACCINATION DATA</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8818"/>
          <a:stretch>
            <a:fillRect/>
          </a:stretch>
        </p:blipFill>
        <p:spPr>
          <a:xfrm>
            <a:off x="713100" y="1484985"/>
            <a:ext cx="7717800" cy="2713939"/>
          </a:xfrm>
          <a:prstGeom prst="rect">
            <a:avLst/>
          </a:prstGeom>
        </p:spPr>
      </p:pic>
      <p:pic>
        <p:nvPicPr>
          <p:cNvPr id="4" name="Picture 3">
            <a:extLst>
              <a:ext uri="{FF2B5EF4-FFF2-40B4-BE49-F238E27FC236}">
                <a16:creationId xmlns:a16="http://schemas.microsoft.com/office/drawing/2014/main" id="{1A85A608-ED60-C7B7-95B6-6A1212651F91}"/>
              </a:ext>
            </a:extLst>
          </p:cNvPr>
          <p:cNvPicPr>
            <a:picLocks noChangeAspect="1"/>
          </p:cNvPicPr>
          <p:nvPr/>
        </p:nvPicPr>
        <p:blipFill rotWithShape="1">
          <a:blip r:embed="rId2">
            <a:extLst>
              <a:ext uri="{28A0092B-C50C-407E-A947-70E740481C1C}">
                <a14:useLocalDpi xmlns:a14="http://schemas.microsoft.com/office/drawing/2010/main" val="0"/>
              </a:ext>
            </a:extLst>
          </a:blip>
          <a:srcRect t="-1" b="438"/>
          <a:stretch/>
        </p:blipFill>
        <p:spPr>
          <a:xfrm>
            <a:off x="713100" y="1275683"/>
            <a:ext cx="7717800" cy="3328417"/>
          </a:xfrm>
          <a:prstGeom prst="rect">
            <a:avLst/>
          </a:prstGeom>
        </p:spPr>
      </p:pic>
    </p:spTree>
    <p:extLst>
      <p:ext uri="{BB962C8B-B14F-4D97-AF65-F5344CB8AC3E}">
        <p14:creationId xmlns:p14="http://schemas.microsoft.com/office/powerpoint/2010/main" val="2705284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100" y="539400"/>
            <a:ext cx="7717800" cy="828542"/>
          </a:xfrm>
        </p:spPr>
        <p:txBody>
          <a:bodyPr/>
          <a:lstStyle/>
          <a:p>
            <a:pPr algn="ctr"/>
            <a:br>
              <a:rPr lang="en-US" dirty="0"/>
            </a:br>
            <a:r>
              <a:rPr lang="en-US" dirty="0"/>
              <a:t>DATA CLEANING</a:t>
            </a:r>
          </a:p>
        </p:txBody>
      </p:sp>
      <p:sp>
        <p:nvSpPr>
          <p:cNvPr id="3" name="Text Placeholder 2"/>
          <p:cNvSpPr>
            <a:spLocks noGrp="1"/>
          </p:cNvSpPr>
          <p:nvPr>
            <p:ph type="body" idx="1"/>
          </p:nvPr>
        </p:nvSpPr>
        <p:spPr>
          <a:xfrm>
            <a:off x="713100" y="1580082"/>
            <a:ext cx="7717800" cy="3024017"/>
          </a:xfrm>
        </p:spPr>
        <p:txBody>
          <a:bodyPr/>
          <a:lstStyle/>
          <a:p>
            <a:endParaRPr lang="en-US" dirty="0"/>
          </a:p>
          <a:p>
            <a:endParaRPr lang="en-US" dirty="0"/>
          </a:p>
          <a:p>
            <a:r>
              <a:rPr lang="en-US" dirty="0"/>
              <a:t>Data cleaning is an essential step in the analysis process as it ensures the accuracy and reliability of the dataset, leading to more meaningful insights.</a:t>
            </a:r>
          </a:p>
          <a:p>
            <a:endParaRPr lang="en-US" dirty="0"/>
          </a:p>
          <a:p>
            <a:r>
              <a:rPr lang="en-US" dirty="0"/>
              <a:t>The data cleaning process involves identifying and handling missing values, outliers, inconsistent formatting, and other data quality issues.</a:t>
            </a:r>
          </a:p>
          <a:p>
            <a:endParaRPr lang="en-US" dirty="0"/>
          </a:p>
          <a:p>
            <a:r>
              <a:rPr lang="en-US" dirty="0"/>
              <a:t>By performing thorough data cleaning, analysts can improve the quality and reliability of the dataset, enabling more accurate analysis and insights.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 CLEANING PROCESS </a:t>
            </a:r>
          </a:p>
        </p:txBody>
      </p:sp>
      <p:sp>
        <p:nvSpPr>
          <p:cNvPr id="3" name="Text Placeholder 2"/>
          <p:cNvSpPr>
            <a:spLocks noGrp="1"/>
          </p:cNvSpPr>
          <p:nvPr>
            <p:ph type="body" idx="1"/>
          </p:nvPr>
        </p:nvSpPr>
        <p:spPr>
          <a:xfrm>
            <a:off x="713100" y="1187699"/>
            <a:ext cx="7717800" cy="3706169"/>
          </a:xfrm>
        </p:spPr>
        <p:txBody>
          <a:bodyPr/>
          <a:lstStyle/>
          <a:p>
            <a:pPr marL="152400" indent="0">
              <a:buNone/>
            </a:pPr>
            <a:r>
              <a:rPr lang="en-US" b="1" dirty="0" err="1"/>
              <a:t>def</a:t>
            </a:r>
            <a:r>
              <a:rPr lang="en-US" b="1" dirty="0"/>
              <a:t> </a:t>
            </a:r>
            <a:r>
              <a:rPr lang="en-US" b="1" dirty="0" err="1"/>
              <a:t>check_data</a:t>
            </a:r>
            <a:r>
              <a:rPr lang="en-US" b="1" dirty="0"/>
              <a:t>():</a:t>
            </a:r>
          </a:p>
          <a:p>
            <a:pPr marL="152400" indent="0">
              <a:buNone/>
            </a:pPr>
            <a:r>
              <a:rPr lang="en-US" dirty="0"/>
              <a:t>    </a:t>
            </a:r>
            <a:r>
              <a:rPr lang="en-US" dirty="0" err="1"/>
              <a:t>new_window</a:t>
            </a:r>
            <a:r>
              <a:rPr lang="en-US" dirty="0"/>
              <a:t> = </a:t>
            </a:r>
            <a:r>
              <a:rPr lang="en-US" dirty="0" err="1"/>
              <a:t>Toplevel</a:t>
            </a:r>
            <a:r>
              <a:rPr lang="en-US" dirty="0"/>
              <a:t>(root)  # Create a new top-level window</a:t>
            </a:r>
          </a:p>
          <a:p>
            <a:pPr marL="152400" indent="0">
              <a:buNone/>
            </a:pPr>
            <a:r>
              <a:rPr lang="en-US" dirty="0"/>
              <a:t>    </a:t>
            </a:r>
            <a:r>
              <a:rPr lang="en-US" dirty="0" err="1"/>
              <a:t>new_window.title</a:t>
            </a:r>
            <a:r>
              <a:rPr lang="en-US" dirty="0"/>
              <a:t>("Check Data")</a:t>
            </a:r>
          </a:p>
          <a:p>
            <a:pPr marL="152400" indent="0">
              <a:buNone/>
            </a:pPr>
            <a:r>
              <a:rPr lang="en-US" dirty="0"/>
              <a:t>    </a:t>
            </a:r>
            <a:r>
              <a:rPr lang="en-US" b="1" dirty="0"/>
              <a:t># Display missing values</a:t>
            </a:r>
          </a:p>
          <a:p>
            <a:pPr marL="152400" indent="0">
              <a:buNone/>
            </a:pPr>
            <a:r>
              <a:rPr lang="en-US" dirty="0"/>
              <a:t>    </a:t>
            </a:r>
            <a:r>
              <a:rPr lang="en-US" dirty="0" err="1"/>
              <a:t>missing_values_label</a:t>
            </a:r>
            <a:r>
              <a:rPr lang="en-US" dirty="0"/>
              <a:t> = Label(</a:t>
            </a:r>
            <a:r>
              <a:rPr lang="en-US" dirty="0" err="1"/>
              <a:t>new_window</a:t>
            </a:r>
            <a:r>
              <a:rPr lang="en-US" dirty="0"/>
              <a:t>, text="Missing Values:", font=("Arial", 12, "bold"))</a:t>
            </a:r>
          </a:p>
          <a:p>
            <a:pPr marL="152400" indent="0">
              <a:buNone/>
            </a:pPr>
            <a:r>
              <a:rPr lang="en-US" dirty="0"/>
              <a:t>    </a:t>
            </a:r>
            <a:r>
              <a:rPr lang="en-US" dirty="0" err="1"/>
              <a:t>missing_values_label.pack</a:t>
            </a:r>
            <a:r>
              <a:rPr lang="en-US" dirty="0"/>
              <a:t>()</a:t>
            </a:r>
          </a:p>
          <a:p>
            <a:pPr marL="152400" indent="0">
              <a:buNone/>
            </a:pPr>
            <a:r>
              <a:rPr lang="en-US" dirty="0"/>
              <a:t>    </a:t>
            </a:r>
            <a:r>
              <a:rPr lang="en-US" dirty="0" err="1"/>
              <a:t>missing_values_text</a:t>
            </a:r>
            <a:r>
              <a:rPr lang="en-US" dirty="0"/>
              <a:t> = Text(</a:t>
            </a:r>
            <a:r>
              <a:rPr lang="en-US" dirty="0" err="1"/>
              <a:t>new_window</a:t>
            </a:r>
            <a:r>
              <a:rPr lang="en-US" dirty="0"/>
              <a:t>, height=10, width=50)</a:t>
            </a:r>
          </a:p>
          <a:p>
            <a:pPr marL="152400" indent="0">
              <a:buNone/>
            </a:pPr>
            <a:r>
              <a:rPr lang="en-US" dirty="0"/>
              <a:t>    </a:t>
            </a:r>
            <a:r>
              <a:rPr lang="en-US" dirty="0" err="1"/>
              <a:t>missing_values_text.insert</a:t>
            </a:r>
            <a:r>
              <a:rPr lang="en-US" dirty="0"/>
              <a:t>(END, </a:t>
            </a:r>
            <a:r>
              <a:rPr lang="en-US" dirty="0" err="1"/>
              <a:t>covid_df.isnull</a:t>
            </a:r>
            <a:r>
              <a:rPr lang="en-US" dirty="0"/>
              <a:t>().sum().</a:t>
            </a:r>
            <a:r>
              <a:rPr lang="en-US" dirty="0" err="1"/>
              <a:t>to_string</a:t>
            </a:r>
            <a:r>
              <a:rPr lang="en-US" dirty="0"/>
              <a:t>())  # Convert </a:t>
            </a:r>
            <a:r>
              <a:rPr lang="en-US" dirty="0" err="1"/>
              <a:t>covid_df.isnull</a:t>
            </a:r>
            <a:r>
              <a:rPr lang="en-US" dirty="0"/>
              <a:t>().sum() to string</a:t>
            </a:r>
          </a:p>
          <a:p>
            <a:pPr marL="152400" indent="0">
              <a:buNone/>
            </a:pPr>
            <a:r>
              <a:rPr lang="en-US" dirty="0"/>
              <a:t>    </a:t>
            </a:r>
            <a:r>
              <a:rPr lang="en-US" dirty="0" err="1"/>
              <a:t>missing_values_text.pack</a:t>
            </a:r>
            <a:r>
              <a:rPr lang="en-US" dirty="0"/>
              <a:t>()</a:t>
            </a:r>
          </a:p>
          <a:p>
            <a:pPr marL="152400" indent="0">
              <a:buNone/>
            </a:pPr>
            <a:endParaRPr lang="en-US" dirty="0"/>
          </a:p>
          <a:p>
            <a:pPr marL="323850" indent="-171450">
              <a:buFont typeface="Wingdings" panose="05000000000000000000" pitchFamily="2" charset="2"/>
              <a:buChar char="Ø"/>
            </a:pPr>
            <a:r>
              <a:rPr lang="en-US" b="1" i="1" dirty="0">
                <a:latin typeface="Times New Roman" panose="02020603050405020304" pitchFamily="18" charset="0"/>
                <a:cs typeface="Times New Roman" panose="02020603050405020304" pitchFamily="18" charset="0"/>
              </a:rPr>
              <a:t>AFTER CHECKING DATA</a:t>
            </a:r>
          </a:p>
          <a:p>
            <a:pPr marL="152400" indent="0">
              <a:buNone/>
            </a:pPr>
            <a:endParaRPr lang="en-US" dirty="0"/>
          </a:p>
          <a:p>
            <a:pPr marL="152400" indent="0">
              <a:buNone/>
            </a:pPr>
            <a:r>
              <a:rPr lang="en-US" b="1" dirty="0" err="1"/>
              <a:t>def</a:t>
            </a:r>
            <a:r>
              <a:rPr lang="en-US" b="1" dirty="0"/>
              <a:t> </a:t>
            </a:r>
            <a:r>
              <a:rPr lang="en-US" b="1" dirty="0" err="1"/>
              <a:t>perform_data_cleaning</a:t>
            </a:r>
            <a:r>
              <a:rPr lang="en-US" b="1" dirty="0"/>
              <a:t>():</a:t>
            </a:r>
          </a:p>
          <a:p>
            <a:pPr marL="152400" indent="0">
              <a:buNone/>
            </a:pPr>
            <a:r>
              <a:rPr lang="en-US" dirty="0"/>
              <a:t>    global </a:t>
            </a:r>
            <a:r>
              <a:rPr lang="en-US" dirty="0" err="1"/>
              <a:t>df</a:t>
            </a:r>
            <a:r>
              <a:rPr lang="en-US" dirty="0"/>
              <a:t>  # Access the global </a:t>
            </a:r>
            <a:r>
              <a:rPr lang="en-US" dirty="0" err="1"/>
              <a:t>df</a:t>
            </a:r>
            <a:r>
              <a:rPr lang="en-US" dirty="0"/>
              <a:t> variable</a:t>
            </a:r>
          </a:p>
          <a:p>
            <a:pPr marL="152400" indent="0">
              <a:buNone/>
            </a:pPr>
            <a:r>
              <a:rPr lang="en-US" dirty="0"/>
              <a:t>    </a:t>
            </a:r>
            <a:r>
              <a:rPr lang="en-US" dirty="0" err="1"/>
              <a:t>columns_to_fill</a:t>
            </a:r>
            <a:r>
              <a:rPr lang="en-US" dirty="0"/>
              <a:t> = </a:t>
            </a:r>
            <a:r>
              <a:rPr lang="en-US" dirty="0" err="1"/>
              <a:t>df.columns</a:t>
            </a:r>
            <a:r>
              <a:rPr lang="en-US" dirty="0"/>
              <a:t>[</a:t>
            </a:r>
            <a:r>
              <a:rPr lang="en-US" dirty="0" err="1"/>
              <a:t>df.columns</a:t>
            </a:r>
            <a:r>
              <a:rPr lang="en-US" dirty="0"/>
              <a:t> != 'Second Dose Administered']</a:t>
            </a:r>
          </a:p>
          <a:p>
            <a:pPr marL="152400" indent="0">
              <a:buNone/>
            </a:pPr>
            <a:r>
              <a:rPr lang="en-US" dirty="0"/>
              <a:t>    for column in </a:t>
            </a:r>
            <a:r>
              <a:rPr lang="en-US" dirty="0" err="1"/>
              <a:t>columns_to_fill</a:t>
            </a:r>
            <a:r>
              <a:rPr lang="en-US" dirty="0"/>
              <a:t>:</a:t>
            </a:r>
          </a:p>
          <a:p>
            <a:pPr marL="152400" indent="0">
              <a:buNone/>
            </a:pPr>
            <a:r>
              <a:rPr lang="en-US" dirty="0"/>
              <a:t>        </a:t>
            </a:r>
            <a:r>
              <a:rPr lang="en-US" dirty="0" err="1"/>
              <a:t>df</a:t>
            </a:r>
            <a:r>
              <a:rPr lang="en-US" dirty="0"/>
              <a:t>[column].</a:t>
            </a:r>
            <a:r>
              <a:rPr lang="en-US" dirty="0" err="1"/>
              <a:t>fillna</a:t>
            </a:r>
            <a:r>
              <a:rPr lang="en-US" dirty="0"/>
              <a:t>(method='</a:t>
            </a:r>
            <a:r>
              <a:rPr lang="en-US" dirty="0" err="1"/>
              <a:t>bfill</a:t>
            </a:r>
            <a:r>
              <a:rPr lang="en-US" dirty="0"/>
              <a:t>', </a:t>
            </a:r>
            <a:r>
              <a:rPr lang="en-US" dirty="0" err="1"/>
              <a:t>inplace</a:t>
            </a:r>
            <a:r>
              <a:rPr lang="en-US" dirty="0"/>
              <a:t>=True)</a:t>
            </a:r>
          </a:p>
          <a:p>
            <a:pPr marL="152400" indent="0">
              <a:buNone/>
            </a:pPr>
            <a:r>
              <a:rPr lang="en-US" dirty="0"/>
              <a:t>        </a:t>
            </a:r>
            <a:r>
              <a:rPr lang="en-US" dirty="0" err="1"/>
              <a:t>df</a:t>
            </a:r>
            <a:r>
              <a:rPr lang="en-US" dirty="0"/>
              <a:t>[column].</a:t>
            </a:r>
            <a:r>
              <a:rPr lang="en-US" dirty="0" err="1"/>
              <a:t>fillna</a:t>
            </a:r>
            <a:r>
              <a:rPr lang="en-US" dirty="0"/>
              <a:t>(method='</a:t>
            </a:r>
            <a:r>
              <a:rPr lang="en-US" dirty="0" err="1"/>
              <a:t>ffill</a:t>
            </a:r>
            <a:r>
              <a:rPr lang="en-US" dirty="0"/>
              <a:t>', </a:t>
            </a:r>
            <a:r>
              <a:rPr lang="en-US" dirty="0" err="1"/>
              <a:t>inplace</a:t>
            </a:r>
            <a:r>
              <a:rPr lang="en-US" dirty="0"/>
              <a:t>=True)</a:t>
            </a:r>
          </a:p>
          <a:p>
            <a:pPr marL="152400" indent="0">
              <a:buNone/>
            </a:pPr>
            <a:r>
              <a:rPr lang="en-US" dirty="0"/>
              <a:t>    </a:t>
            </a:r>
            <a:r>
              <a:rPr lang="en-US" dirty="0" err="1"/>
              <a:t>show_data</a:t>
            </a:r>
            <a:r>
              <a:rPr lang="en-US"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355" y="481202"/>
            <a:ext cx="7717800" cy="572700"/>
          </a:xfrm>
        </p:spPr>
        <p:txBody>
          <a:bodyPr/>
          <a:lstStyle/>
          <a:p>
            <a:pPr algn="ctr"/>
            <a:r>
              <a:rPr lang="en-US" sz="2800" dirty="0"/>
              <a:t>DATA CLEANING PROCESS VISUALIZATION</a:t>
            </a:r>
          </a:p>
        </p:txBody>
      </p:sp>
      <p:sp>
        <p:nvSpPr>
          <p:cNvPr id="3" name="Title 2"/>
          <p:cNvSpPr>
            <a:spLocks noGrp="1"/>
          </p:cNvSpPr>
          <p:nvPr>
            <p:ph type="title" idx="2"/>
          </p:nvPr>
        </p:nvSpPr>
        <p:spPr>
          <a:xfrm>
            <a:off x="1414805" y="1369219"/>
            <a:ext cx="2622000" cy="273900"/>
          </a:xfrm>
        </p:spPr>
        <p:txBody>
          <a:bodyPr/>
          <a:lstStyle/>
          <a:p>
            <a:r>
              <a:rPr lang="en-US" sz="1600" dirty="0"/>
              <a:t>BEFORE DATA CLEANING</a:t>
            </a:r>
          </a:p>
        </p:txBody>
      </p:sp>
      <p:sp>
        <p:nvSpPr>
          <p:cNvPr id="4" name="Subtitle 3"/>
          <p:cNvSpPr>
            <a:spLocks noGrp="1"/>
          </p:cNvSpPr>
          <p:nvPr>
            <p:ph type="subTitle" idx="1"/>
          </p:nvPr>
        </p:nvSpPr>
        <p:spPr>
          <a:xfrm>
            <a:off x="1540500" y="1777594"/>
            <a:ext cx="2622000" cy="2545689"/>
          </a:xfrm>
        </p:spPr>
        <p:txBody>
          <a:bodyPr/>
          <a:lstStyle/>
          <a:p>
            <a:endParaRPr lang="en-US" dirty="0"/>
          </a:p>
        </p:txBody>
      </p:sp>
      <p:sp>
        <p:nvSpPr>
          <p:cNvPr id="5" name="Title 4"/>
          <p:cNvSpPr>
            <a:spLocks noGrp="1"/>
          </p:cNvSpPr>
          <p:nvPr>
            <p:ph type="title" idx="3"/>
          </p:nvPr>
        </p:nvSpPr>
        <p:spPr>
          <a:xfrm>
            <a:off x="5404041" y="1341382"/>
            <a:ext cx="2622000" cy="273900"/>
          </a:xfrm>
        </p:spPr>
        <p:txBody>
          <a:bodyPr/>
          <a:lstStyle/>
          <a:p>
            <a:r>
              <a:rPr lang="en-US" sz="1600" dirty="0"/>
              <a:t>AFTER DATA CLEANING </a:t>
            </a:r>
          </a:p>
        </p:txBody>
      </p:sp>
      <p:sp>
        <p:nvSpPr>
          <p:cNvPr id="6" name="Subtitle 5"/>
          <p:cNvSpPr>
            <a:spLocks noGrp="1"/>
          </p:cNvSpPr>
          <p:nvPr>
            <p:ph type="subTitle" idx="4"/>
          </p:nvPr>
        </p:nvSpPr>
        <p:spPr>
          <a:xfrm>
            <a:off x="4987075" y="1777595"/>
            <a:ext cx="2622000" cy="2545688"/>
          </a:xfrm>
        </p:spPr>
        <p:txBody>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355" y="1643119"/>
            <a:ext cx="3858900" cy="27752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383" y="1625688"/>
            <a:ext cx="3981324" cy="279269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100" y="546716"/>
            <a:ext cx="7717800" cy="572700"/>
          </a:xfrm>
        </p:spPr>
        <p:txBody>
          <a:bodyPr/>
          <a:lstStyle/>
          <a:p>
            <a:r>
              <a:rPr lang="en-US" sz="2400" dirty="0"/>
              <a:t>VISUALIZING INSIGHTS: THE POWER OF GRAPHS</a:t>
            </a:r>
          </a:p>
        </p:txBody>
      </p:sp>
      <p:sp>
        <p:nvSpPr>
          <p:cNvPr id="3" name="Text Placeholder 2"/>
          <p:cNvSpPr>
            <a:spLocks noGrp="1"/>
          </p:cNvSpPr>
          <p:nvPr>
            <p:ph type="body" idx="1"/>
          </p:nvPr>
        </p:nvSpPr>
        <p:spPr/>
        <p:txBody>
          <a:bodyPr/>
          <a:lstStyle/>
          <a:p>
            <a:pPr marL="152400" indent="0">
              <a:buNone/>
            </a:pPr>
            <a:endParaRPr lang="en-US" dirty="0"/>
          </a:p>
          <a:p>
            <a:pPr marL="152400" indent="0">
              <a:buNone/>
            </a:pPr>
            <a:r>
              <a:rPr lang="en-US" dirty="0"/>
              <a:t>Importance of Graphs:</a:t>
            </a:r>
          </a:p>
          <a:p>
            <a:pPr marL="152400" indent="0">
              <a:buNone/>
            </a:pPr>
            <a:endParaRPr lang="en-US" dirty="0"/>
          </a:p>
          <a:p>
            <a:pPr marL="323850" indent="-171450">
              <a:buFont typeface="Arial" panose="020B0604020202020204" pitchFamily="34" charset="0"/>
              <a:buChar char="•"/>
            </a:pPr>
            <a:r>
              <a:rPr lang="en-US" dirty="0"/>
              <a:t> Graphs simplify complex information, making it easier to understand patterns and trends in the data.</a:t>
            </a:r>
          </a:p>
          <a:p>
            <a:pPr marL="323850" indent="-171450">
              <a:buFont typeface="Arial" panose="020B0604020202020204" pitchFamily="34" charset="0"/>
              <a:buChar char="•"/>
            </a:pPr>
            <a:endParaRPr lang="en-US" dirty="0"/>
          </a:p>
          <a:p>
            <a:pPr marL="323850" indent="-171450">
              <a:buFont typeface="Arial" panose="020B0604020202020204" pitchFamily="34" charset="0"/>
              <a:buChar char="•"/>
            </a:pPr>
            <a:r>
              <a:rPr lang="en-US" dirty="0"/>
              <a:t>Graphs enhance communication by presenting data in a visually appealing and engaging manner.</a:t>
            </a:r>
          </a:p>
          <a:p>
            <a:pPr marL="323850" indent="-171450">
              <a:buFont typeface="Arial" panose="020B0604020202020204" pitchFamily="34" charset="0"/>
              <a:buChar char="•"/>
            </a:pPr>
            <a:endParaRPr lang="en-US" dirty="0"/>
          </a:p>
          <a:p>
            <a:pPr marL="323850" indent="-171450">
              <a:buFont typeface="Arial" panose="020B0604020202020204" pitchFamily="34" charset="0"/>
              <a:buChar char="•"/>
            </a:pPr>
            <a:r>
              <a:rPr lang="en-US" dirty="0"/>
              <a:t>Graphs summarize large datasets and highlight key findings for efficient comprehension.</a:t>
            </a:r>
          </a:p>
          <a:p>
            <a:pPr marL="323850" indent="-171450">
              <a:buFont typeface="Arial" panose="020B0604020202020204" pitchFamily="34" charset="0"/>
              <a:buChar char="•"/>
            </a:pPr>
            <a:endParaRPr lang="en-US" dirty="0"/>
          </a:p>
          <a:p>
            <a:pPr marL="152400" indent="0">
              <a:buNone/>
            </a:pPr>
            <a:r>
              <a:rPr lang="en-US" dirty="0"/>
              <a:t>Benefits of Using Graphs:</a:t>
            </a:r>
          </a:p>
          <a:p>
            <a:pPr marL="152400" indent="0">
              <a:buNone/>
            </a:pPr>
            <a:endParaRPr lang="en-US" dirty="0"/>
          </a:p>
          <a:p>
            <a:pPr marL="323850" indent="-171450">
              <a:buFont typeface="Arial" panose="020B0604020202020204" pitchFamily="34" charset="0"/>
              <a:buChar char="•"/>
            </a:pPr>
            <a:r>
              <a:rPr lang="en-US" dirty="0"/>
              <a:t>Enhanced comprehension: Graphs simplify complex data, aiding in understanding and drawing conclusions.</a:t>
            </a:r>
          </a:p>
          <a:p>
            <a:pPr marL="152400" indent="0">
              <a:buNone/>
            </a:pPr>
            <a:endParaRPr lang="en-US" dirty="0"/>
          </a:p>
          <a:p>
            <a:pPr marL="323850" indent="-171450">
              <a:buFont typeface="Arial" panose="020B0604020202020204" pitchFamily="34" charset="0"/>
              <a:buChar char="•"/>
            </a:pPr>
            <a:r>
              <a:rPr lang="en-US" dirty="0"/>
              <a:t>Revealing patterns and trends: Graphical representations highlight relationships and trends in the data.</a:t>
            </a:r>
          </a:p>
          <a:p>
            <a:pPr marL="323850" indent="-171450">
              <a:buFont typeface="Arial" panose="020B0604020202020204" pitchFamily="34" charset="0"/>
              <a:buChar char="•"/>
            </a:pPr>
            <a:endParaRPr lang="en-US" dirty="0"/>
          </a:p>
          <a:p>
            <a:pPr marL="323850" indent="-171450">
              <a:buFont typeface="Arial" panose="020B0604020202020204" pitchFamily="34" charset="0"/>
              <a:buChar char="•"/>
            </a:pPr>
            <a:r>
              <a:rPr lang="en-US" dirty="0"/>
              <a:t>Supporting data-driven decisions: Graphs provide a visual basis for informed decision making.</a:t>
            </a: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GRAPHICAL VISUALIZATION OF COVID-19 VACCINATION DATA </a:t>
            </a:r>
          </a:p>
        </p:txBody>
      </p:sp>
      <p:sp>
        <p:nvSpPr>
          <p:cNvPr id="3" name="Text Placeholder 2"/>
          <p:cNvSpPr>
            <a:spLocks noGrp="1"/>
          </p:cNvSpPr>
          <p:nvPr>
            <p:ph type="body" idx="1"/>
          </p:nvPr>
        </p:nvSpPr>
        <p:spPr/>
        <p:txBody>
          <a:bodyPr/>
          <a:lstStyle/>
          <a:p>
            <a:pPr marL="152400" indent="0">
              <a:buNone/>
            </a:pPr>
            <a:r>
              <a:rPr lang="en-US" b="1" dirty="0"/>
              <a:t>Bar Chart of Least 5 Vaccinated States in India</a:t>
            </a:r>
          </a:p>
          <a:p>
            <a:pPr marL="152400" indent="0">
              <a:buNone/>
            </a:pPr>
            <a:r>
              <a:rPr lang="en-US" b="1" dirty="0" err="1"/>
              <a:t>def</a:t>
            </a:r>
            <a:r>
              <a:rPr lang="en-US" b="1" dirty="0"/>
              <a:t> </a:t>
            </a:r>
            <a:r>
              <a:rPr lang="en-US" b="1" dirty="0" err="1"/>
              <a:t>create_graph</a:t>
            </a:r>
            <a:r>
              <a:rPr lang="en-US" b="1" dirty="0"/>
              <a:t>():</a:t>
            </a:r>
          </a:p>
          <a:p>
            <a:pPr marL="152400" indent="0">
              <a:buNone/>
            </a:pPr>
            <a:r>
              <a:rPr lang="en-US" dirty="0"/>
              <a:t>    global </a:t>
            </a:r>
            <a:r>
              <a:rPr lang="en-US" dirty="0" err="1"/>
              <a:t>df</a:t>
            </a:r>
            <a:r>
              <a:rPr lang="en-US" dirty="0"/>
              <a:t>  # Access the global </a:t>
            </a:r>
            <a:r>
              <a:rPr lang="en-US" dirty="0" err="1"/>
              <a:t>df</a:t>
            </a:r>
            <a:r>
              <a:rPr lang="en-US" dirty="0"/>
              <a:t> variable</a:t>
            </a:r>
          </a:p>
          <a:p>
            <a:pPr marL="152400" indent="0">
              <a:buNone/>
            </a:pPr>
            <a:r>
              <a:rPr lang="en-US" dirty="0"/>
              <a:t>    if </a:t>
            </a:r>
            <a:r>
              <a:rPr lang="en-US" dirty="0" err="1"/>
              <a:t>df</a:t>
            </a:r>
            <a:r>
              <a:rPr lang="en-US" dirty="0"/>
              <a:t> is not None:</a:t>
            </a:r>
          </a:p>
          <a:p>
            <a:pPr marL="152400" indent="0">
              <a:buNone/>
            </a:pPr>
            <a:r>
              <a:rPr lang="en-US" dirty="0"/>
              <a:t>        # Create bar chart</a:t>
            </a:r>
          </a:p>
          <a:p>
            <a:pPr marL="152400" indent="0">
              <a:buNone/>
            </a:pPr>
            <a:r>
              <a:rPr lang="en-US" dirty="0"/>
              <a:t>        </a:t>
            </a:r>
            <a:r>
              <a:rPr lang="en-US" dirty="0" err="1"/>
              <a:t>min_vac</a:t>
            </a:r>
            <a:r>
              <a:rPr lang="en-US" dirty="0"/>
              <a:t> = </a:t>
            </a:r>
            <a:r>
              <a:rPr lang="en-US" dirty="0" err="1"/>
              <a:t>df.groupby</a:t>
            </a:r>
            <a:r>
              <a:rPr lang="en-US" dirty="0"/>
              <a:t>('State')['Total Doses Administered'].sum().</a:t>
            </a:r>
            <a:r>
              <a:rPr lang="en-US" dirty="0" err="1"/>
              <a:t>to_frame</a:t>
            </a:r>
            <a:r>
              <a:rPr lang="en-US" dirty="0"/>
              <a:t>('Total')</a:t>
            </a:r>
          </a:p>
          <a:p>
            <a:pPr marL="152400" indent="0">
              <a:buNone/>
            </a:pPr>
            <a:r>
              <a:rPr lang="en-US" dirty="0"/>
              <a:t>        </a:t>
            </a:r>
            <a:r>
              <a:rPr lang="en-US" dirty="0" err="1"/>
              <a:t>min_vac</a:t>
            </a:r>
            <a:r>
              <a:rPr lang="en-US" dirty="0"/>
              <a:t> = </a:t>
            </a:r>
            <a:r>
              <a:rPr lang="en-US" dirty="0" err="1"/>
              <a:t>min_vac.sort_values</a:t>
            </a:r>
            <a:r>
              <a:rPr lang="en-US" dirty="0"/>
              <a:t>('Total').head(5)</a:t>
            </a:r>
          </a:p>
          <a:p>
            <a:pPr marL="152400" indent="0">
              <a:buNone/>
            </a:pPr>
            <a:r>
              <a:rPr lang="en-US" dirty="0"/>
              <a:t>        figure1 = Figure(</a:t>
            </a:r>
            <a:r>
              <a:rPr lang="en-US" dirty="0" err="1"/>
              <a:t>figsize</a:t>
            </a:r>
            <a:r>
              <a:rPr lang="en-US" dirty="0"/>
              <a:t>=(5, 5))</a:t>
            </a:r>
          </a:p>
          <a:p>
            <a:pPr marL="152400" indent="0">
              <a:buNone/>
            </a:pPr>
            <a:r>
              <a:rPr lang="en-US" dirty="0"/>
              <a:t>        subplot1 = figure1.add_subplot(111)</a:t>
            </a:r>
          </a:p>
          <a:p>
            <a:pPr marL="152400" indent="0">
              <a:buNone/>
            </a:pPr>
            <a:r>
              <a:rPr lang="en-US" dirty="0"/>
              <a:t>        subplot1.bar(</a:t>
            </a:r>
            <a:r>
              <a:rPr lang="en-US" dirty="0" err="1"/>
              <a:t>min_vac.index</a:t>
            </a:r>
            <a:r>
              <a:rPr lang="en-US" dirty="0"/>
              <a:t>, </a:t>
            </a:r>
            <a:r>
              <a:rPr lang="en-US" dirty="0" err="1"/>
              <a:t>min_vac</a:t>
            </a:r>
            <a:r>
              <a:rPr lang="en-US" dirty="0"/>
              <a:t>['Total'], color='</a:t>
            </a:r>
            <a:r>
              <a:rPr lang="en-US" dirty="0" err="1"/>
              <a:t>lightsteelblue</a:t>
            </a:r>
            <a:r>
              <a:rPr lang="en-US" dirty="0"/>
              <a:t>')</a:t>
            </a:r>
          </a:p>
          <a:p>
            <a:pPr marL="152400" indent="0">
              <a:buNone/>
            </a:pPr>
            <a:r>
              <a:rPr lang="en-US" dirty="0"/>
              <a:t>        subplot1.set_title("Least 5 Vaccinated States in India", size=10)</a:t>
            </a:r>
          </a:p>
          <a:p>
            <a:pPr marL="152400" indent="0">
              <a:buNone/>
            </a:pPr>
            <a:r>
              <a:rPr lang="en-US" dirty="0"/>
              <a:t>        subplot1.set_xlabel("States")</a:t>
            </a:r>
          </a:p>
          <a:p>
            <a:pPr marL="152400" indent="0">
              <a:buNone/>
            </a:pPr>
            <a:r>
              <a:rPr lang="en-US" dirty="0"/>
              <a:t>        subplot1.set_ylabel("Vaccination")</a:t>
            </a:r>
          </a:p>
          <a:p>
            <a:pPr marL="152400" indent="0">
              <a:buNone/>
            </a:pPr>
            <a:r>
              <a:rPr lang="en-US" dirty="0"/>
              <a:t>        subplot1.tick_params(axis='x', </a:t>
            </a:r>
            <a:r>
              <a:rPr lang="en-US" dirty="0" err="1"/>
              <a:t>labelrotation</a:t>
            </a:r>
            <a:r>
              <a:rPr lang="en-US" dirty="0"/>
              <a:t>=45)  # Rotate x-axis labels</a:t>
            </a:r>
          </a:p>
          <a:p>
            <a:pPr marL="152400" indent="0">
              <a:buNone/>
            </a:pPr>
            <a:r>
              <a:rPr lang="en-US" dirty="0"/>
              <a:t>        bar1 = </a:t>
            </a:r>
            <a:r>
              <a:rPr lang="en-US" dirty="0" err="1"/>
              <a:t>FigureCanvasTkAgg</a:t>
            </a:r>
            <a:r>
              <a:rPr lang="en-US" dirty="0"/>
              <a:t>(figure1, root)</a:t>
            </a:r>
          </a:p>
          <a:p>
            <a:pPr marL="152400" indent="0">
              <a:buNone/>
            </a:pPr>
            <a:r>
              <a:rPr lang="en-US" dirty="0"/>
              <a:t>        bar1.get_tk_widget().place(</a:t>
            </a:r>
            <a:r>
              <a:rPr lang="en-US" dirty="0" err="1"/>
              <a:t>relx</a:t>
            </a:r>
            <a:r>
              <a:rPr lang="en-US" dirty="0"/>
              <a:t>=0.4999, rely=0.4, anchor="center")  # Place the bar chart in the center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dirty="0"/>
              <a:t>Bar Chart of Least 5 Vaccinated States in India</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960" t="12203" r="34800" b="26520"/>
          <a:stretch>
            <a:fillRect/>
          </a:stretch>
        </p:blipFill>
        <p:spPr>
          <a:xfrm>
            <a:off x="1182000" y="1073871"/>
            <a:ext cx="6780000" cy="3306471"/>
          </a:xfrm>
          <a:prstGeom prst="rect">
            <a:avLst/>
          </a:prstGeom>
        </p:spPr>
      </p:pic>
      <p:pic>
        <p:nvPicPr>
          <p:cNvPr id="5" name="Picture 4">
            <a:extLst>
              <a:ext uri="{FF2B5EF4-FFF2-40B4-BE49-F238E27FC236}">
                <a16:creationId xmlns:a16="http://schemas.microsoft.com/office/drawing/2014/main" id="{32E4D330-A6EE-EFD6-BC7D-050E05DAADBB}"/>
              </a:ext>
            </a:extLst>
          </p:cNvPr>
          <p:cNvPicPr>
            <a:picLocks noChangeAspect="1"/>
          </p:cNvPicPr>
          <p:nvPr/>
        </p:nvPicPr>
        <p:blipFill>
          <a:blip r:embed="rId3"/>
          <a:stretch>
            <a:fillRect/>
          </a:stretch>
        </p:blipFill>
        <p:spPr>
          <a:xfrm>
            <a:off x="1182000" y="4380342"/>
            <a:ext cx="6780000" cy="59871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Gender-wise Distribution of COVID-19 Vaccination</a:t>
            </a:r>
          </a:p>
        </p:txBody>
      </p:sp>
      <p:sp>
        <p:nvSpPr>
          <p:cNvPr id="3" name="Text Placeholder 2"/>
          <p:cNvSpPr>
            <a:spLocks noGrp="1"/>
          </p:cNvSpPr>
          <p:nvPr>
            <p:ph type="body" idx="1"/>
          </p:nvPr>
        </p:nvSpPr>
        <p:spPr/>
        <p:txBody>
          <a:bodyPr/>
          <a:lstStyle/>
          <a:p>
            <a:pPr marL="152400" indent="0">
              <a:buNone/>
            </a:pPr>
            <a:r>
              <a:rPr lang="en-US" b="1" dirty="0"/>
              <a:t># Create pie chart</a:t>
            </a:r>
          </a:p>
          <a:p>
            <a:pPr marL="152400" indent="0">
              <a:buNone/>
            </a:pPr>
            <a:r>
              <a:rPr lang="en-US" dirty="0"/>
              <a:t>        male = </a:t>
            </a:r>
            <a:r>
              <a:rPr lang="en-US" dirty="0" err="1"/>
              <a:t>df</a:t>
            </a:r>
            <a:r>
              <a:rPr lang="en-US" dirty="0"/>
              <a:t>["Male(Individuals Vaccinated)"].sum()</a:t>
            </a:r>
          </a:p>
          <a:p>
            <a:pPr marL="152400" indent="0">
              <a:buNone/>
            </a:pPr>
            <a:r>
              <a:rPr lang="en-US" dirty="0"/>
              <a:t>        female = </a:t>
            </a:r>
            <a:r>
              <a:rPr lang="en-US" dirty="0" err="1"/>
              <a:t>df</a:t>
            </a:r>
            <a:r>
              <a:rPr lang="en-US" dirty="0"/>
              <a:t>["Female(Individuals Vaccinated)"].sum()</a:t>
            </a:r>
          </a:p>
          <a:p>
            <a:pPr marL="152400" indent="0">
              <a:buNone/>
            </a:pPr>
            <a:r>
              <a:rPr lang="en-US" dirty="0"/>
              <a:t>        labels = ["Male", "Female"]</a:t>
            </a:r>
          </a:p>
          <a:p>
            <a:pPr marL="152400" indent="0">
              <a:buNone/>
            </a:pPr>
            <a:r>
              <a:rPr lang="en-US" dirty="0"/>
              <a:t>        values = [male, female]</a:t>
            </a:r>
          </a:p>
          <a:p>
            <a:pPr marL="152400" indent="0">
              <a:buNone/>
            </a:pPr>
            <a:endParaRPr lang="en-US" dirty="0"/>
          </a:p>
          <a:p>
            <a:pPr marL="152400" indent="0">
              <a:buNone/>
            </a:pPr>
            <a:r>
              <a:rPr lang="en-US" dirty="0"/>
              <a:t>        figure2 = Figure(</a:t>
            </a:r>
            <a:r>
              <a:rPr lang="en-US" dirty="0" err="1"/>
              <a:t>figsize</a:t>
            </a:r>
            <a:r>
              <a:rPr lang="en-US" dirty="0"/>
              <a:t>=(5, 5))</a:t>
            </a:r>
          </a:p>
          <a:p>
            <a:pPr marL="152400" indent="0">
              <a:buNone/>
            </a:pPr>
            <a:r>
              <a:rPr lang="en-US" dirty="0"/>
              <a:t>        subplot2 = figure2.add_subplot(111)</a:t>
            </a:r>
          </a:p>
          <a:p>
            <a:pPr marL="152400" indent="0">
              <a:buNone/>
            </a:pPr>
            <a:endParaRPr lang="en-US" dirty="0"/>
          </a:p>
          <a:p>
            <a:pPr marL="152400" indent="0">
              <a:buNone/>
            </a:pPr>
            <a:r>
              <a:rPr lang="en-US" dirty="0"/>
              <a:t>        subplot2.pie(values, labels=labels, </a:t>
            </a:r>
            <a:r>
              <a:rPr lang="en-US" dirty="0" err="1"/>
              <a:t>autopct</a:t>
            </a:r>
            <a:r>
              <a:rPr lang="en-US" dirty="0"/>
              <a:t>='%1.1f%%', shadow=True, </a:t>
            </a:r>
            <a:r>
              <a:rPr lang="en-US" dirty="0" err="1"/>
              <a:t>startangle</a:t>
            </a:r>
            <a:r>
              <a:rPr lang="en-US" dirty="0"/>
              <a:t>=90)</a:t>
            </a:r>
          </a:p>
          <a:p>
            <a:pPr marL="152400" indent="0">
              <a:buNone/>
            </a:pPr>
            <a:r>
              <a:rPr lang="en-US" dirty="0"/>
              <a:t>        subplot2.set_title("Gender Vaccination")</a:t>
            </a:r>
          </a:p>
          <a:p>
            <a:pPr marL="152400" indent="0">
              <a:buNone/>
            </a:pPr>
            <a:r>
              <a:rPr lang="en-US" dirty="0"/>
              <a:t>        subplot2.axis('equal')</a:t>
            </a:r>
          </a:p>
          <a:p>
            <a:pPr marL="152400" indent="0">
              <a:buNone/>
            </a:pPr>
            <a:r>
              <a:rPr lang="en-US" dirty="0"/>
              <a:t>        </a:t>
            </a:r>
            <a:r>
              <a:rPr lang="en-US" dirty="0" err="1"/>
              <a:t>fig_pie</a:t>
            </a:r>
            <a:r>
              <a:rPr lang="en-US" dirty="0"/>
              <a:t> = </a:t>
            </a:r>
            <a:r>
              <a:rPr lang="en-US" dirty="0" err="1"/>
              <a:t>FigureCanvasTkAgg</a:t>
            </a:r>
            <a:r>
              <a:rPr lang="en-US" dirty="0"/>
              <a:t>(figure2, root)</a:t>
            </a:r>
          </a:p>
          <a:p>
            <a:pPr marL="152400" indent="0">
              <a:buNone/>
            </a:pPr>
            <a:r>
              <a:rPr lang="en-US" dirty="0"/>
              <a:t>        </a:t>
            </a:r>
            <a:r>
              <a:rPr lang="en-US" dirty="0" err="1"/>
              <a:t>fig_pie.get_tk_widget</a:t>
            </a:r>
            <a:r>
              <a:rPr lang="en-US" dirty="0"/>
              <a:t>().place(</a:t>
            </a:r>
            <a:r>
              <a:rPr lang="en-US" dirty="0" err="1"/>
              <a:t>relx</a:t>
            </a:r>
            <a:r>
              <a:rPr lang="en-US" dirty="0"/>
              <a:t>=0.82, rely=0.4, anchor="center")  # Place the pie chart on the right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Gender-wise Distribution of COVID-19 Vaccination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6321" t="12674" r="2159" b="26834"/>
          <a:stretch>
            <a:fillRect/>
          </a:stretch>
        </p:blipFill>
        <p:spPr>
          <a:xfrm>
            <a:off x="1850746" y="1214323"/>
            <a:ext cx="5603443" cy="3372307"/>
          </a:xfrm>
          <a:prstGeom prst="rect">
            <a:avLst/>
          </a:prstGeom>
        </p:spPr>
      </p:pic>
      <p:pic>
        <p:nvPicPr>
          <p:cNvPr id="4" name="Picture 3">
            <a:extLst>
              <a:ext uri="{FF2B5EF4-FFF2-40B4-BE49-F238E27FC236}">
                <a16:creationId xmlns:a16="http://schemas.microsoft.com/office/drawing/2014/main" id="{594DEDA7-B307-C359-30A2-DB7B446D1884}"/>
              </a:ext>
            </a:extLst>
          </p:cNvPr>
          <p:cNvPicPr>
            <a:picLocks noChangeAspect="1"/>
          </p:cNvPicPr>
          <p:nvPr/>
        </p:nvPicPr>
        <p:blipFill>
          <a:blip r:embed="rId3"/>
          <a:stretch>
            <a:fillRect/>
          </a:stretch>
        </p:blipFill>
        <p:spPr>
          <a:xfrm>
            <a:off x="1850746" y="4389496"/>
            <a:ext cx="5603443" cy="59871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747" y="1194817"/>
            <a:ext cx="6569050" cy="3344741"/>
          </a:xfrm>
          <a:prstGeom prst="rect">
            <a:avLst/>
          </a:prstGeom>
        </p:spPr>
      </p:pic>
      <p:sp>
        <p:nvSpPr>
          <p:cNvPr id="3" name="TextBox 2"/>
          <p:cNvSpPr txBox="1"/>
          <p:nvPr/>
        </p:nvSpPr>
        <p:spPr>
          <a:xfrm>
            <a:off x="2962655" y="607161"/>
            <a:ext cx="646663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GUI VISUALIZATION</a:t>
            </a:r>
          </a:p>
        </p:txBody>
      </p:sp>
    </p:spTree>
    <p:extLst>
      <p:ext uri="{BB962C8B-B14F-4D97-AF65-F5344CB8AC3E}">
        <p14:creationId xmlns:p14="http://schemas.microsoft.com/office/powerpoint/2010/main" val="3061314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24;p34"/>
          <p:cNvSpPr txBox="1"/>
          <p:nvPr/>
        </p:nvSpPr>
        <p:spPr>
          <a:xfrm>
            <a:off x="713100" y="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effectLst>
                  <a:outerShdw blurRad="38100" dist="38100" dir="2700000" algn="tl">
                    <a:srgbClr val="000000">
                      <a:alpha val="43137"/>
                    </a:srgbClr>
                  </a:outerShdw>
                </a:effectLst>
                <a:latin typeface="Exo" charset="0"/>
              </a:rPr>
              <a:t>GRAPHIC USER INTERFACE (ERROR MESSAGE)</a:t>
            </a:r>
          </a:p>
        </p:txBody>
      </p:sp>
      <p:pic>
        <p:nvPicPr>
          <p:cNvPr id="6" name="Picture 5"/>
          <p:cNvPicPr>
            <a:picLocks noChangeAspect="1"/>
          </p:cNvPicPr>
          <p:nvPr/>
        </p:nvPicPr>
        <p:blipFill>
          <a:blip r:embed="rId2"/>
          <a:stretch>
            <a:fillRect/>
          </a:stretch>
        </p:blipFill>
        <p:spPr>
          <a:xfrm>
            <a:off x="715264" y="798786"/>
            <a:ext cx="8049802" cy="412208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KEY INSIGHTS</a:t>
            </a:r>
          </a:p>
        </p:txBody>
      </p:sp>
      <p:sp>
        <p:nvSpPr>
          <p:cNvPr id="3" name="Title 2"/>
          <p:cNvSpPr>
            <a:spLocks noGrp="1"/>
          </p:cNvSpPr>
          <p:nvPr>
            <p:ph type="title" idx="2"/>
          </p:nvPr>
        </p:nvSpPr>
        <p:spPr>
          <a:xfrm>
            <a:off x="1540500" y="1301222"/>
            <a:ext cx="2622000" cy="273900"/>
          </a:xfrm>
        </p:spPr>
        <p:txBody>
          <a:bodyPr/>
          <a:lstStyle/>
          <a:p>
            <a:r>
              <a:rPr lang="en-US" sz="1200" dirty="0"/>
              <a:t>Least 5 Vaccinated States in India</a:t>
            </a:r>
          </a:p>
        </p:txBody>
      </p:sp>
      <p:sp>
        <p:nvSpPr>
          <p:cNvPr id="4" name="Subtitle 3"/>
          <p:cNvSpPr>
            <a:spLocks noGrp="1"/>
          </p:cNvSpPr>
          <p:nvPr>
            <p:ph type="subTitle" idx="1"/>
          </p:nvPr>
        </p:nvSpPr>
        <p:spPr>
          <a:xfrm>
            <a:off x="1540500" y="1866758"/>
            <a:ext cx="2622000" cy="2602827"/>
          </a:xfrm>
        </p:spPr>
        <p:txBody>
          <a:bodyPr/>
          <a:lstStyle/>
          <a:p>
            <a:pPr algn="l">
              <a:buFontTx/>
              <a:buChar char="-"/>
            </a:pPr>
            <a:r>
              <a:rPr lang="en-US" sz="1100" dirty="0"/>
              <a:t>The bar chart displays the total number of vaccine doses administered in the five states with the lowest vaccination rates.   </a:t>
            </a:r>
          </a:p>
          <a:p>
            <a:pPr algn="l">
              <a:buFontTx/>
              <a:buChar char="-"/>
            </a:pPr>
            <a:r>
              <a:rPr lang="en-US" sz="1100" dirty="0"/>
              <a:t>Lakshadweep has the lowest vaccination rate, followed by Andaman and Nicobar Islands, </a:t>
            </a:r>
            <a:r>
              <a:rPr lang="en-US" sz="1100" dirty="0" err="1"/>
              <a:t>Ladakh</a:t>
            </a:r>
            <a:r>
              <a:rPr lang="en-US" sz="1100" dirty="0"/>
              <a:t>, Dadra and Nagar Haveli and Daman and Diu, and Sikkim</a:t>
            </a:r>
          </a:p>
          <a:p>
            <a:pPr algn="l">
              <a:buFontTx/>
              <a:buChar char="-"/>
            </a:pPr>
            <a:r>
              <a:rPr lang="en-US" sz="1100" dirty="0"/>
              <a:t>These states require focused attention and additional resources to improve vaccination coverage.</a:t>
            </a:r>
          </a:p>
        </p:txBody>
      </p:sp>
      <p:sp>
        <p:nvSpPr>
          <p:cNvPr id="5" name="Title 4"/>
          <p:cNvSpPr>
            <a:spLocks noGrp="1"/>
          </p:cNvSpPr>
          <p:nvPr>
            <p:ph type="title" idx="3"/>
          </p:nvPr>
        </p:nvSpPr>
        <p:spPr>
          <a:xfrm>
            <a:off x="4899292" y="1301222"/>
            <a:ext cx="2622000" cy="273900"/>
          </a:xfrm>
        </p:spPr>
        <p:txBody>
          <a:bodyPr/>
          <a:lstStyle/>
          <a:p>
            <a:r>
              <a:rPr lang="en-US" dirty="0"/>
              <a:t>Gender Vaccination</a:t>
            </a:r>
          </a:p>
        </p:txBody>
      </p:sp>
      <p:sp>
        <p:nvSpPr>
          <p:cNvPr id="6" name="Subtitle 5"/>
          <p:cNvSpPr>
            <a:spLocks noGrp="1"/>
          </p:cNvSpPr>
          <p:nvPr>
            <p:ph type="subTitle" idx="4"/>
          </p:nvPr>
        </p:nvSpPr>
        <p:spPr>
          <a:xfrm>
            <a:off x="4987075" y="1514247"/>
            <a:ext cx="2622000" cy="2955338"/>
          </a:xfrm>
        </p:spPr>
        <p:txBody>
          <a:bodyPr/>
          <a:lstStyle/>
          <a:p>
            <a:pPr marL="368300" indent="-228600" algn="l">
              <a:buFont typeface="PT Sans" panose="020B0503020203020204" charset="0"/>
              <a:buChar char="−"/>
            </a:pPr>
            <a:r>
              <a:rPr lang="en-US" sz="1200" dirty="0"/>
              <a:t>The pie chart shows the distribution of COVID-19 vaccinations among genders.</a:t>
            </a:r>
          </a:p>
          <a:p>
            <a:pPr marL="368300" indent="-228600" algn="l">
              <a:buFont typeface="PT Sans" panose="020B0503020203020204" charset="0"/>
              <a:buChar char="−"/>
            </a:pPr>
            <a:r>
              <a:rPr lang="en-US" sz="1200" dirty="0"/>
              <a:t>Females account for a higher percentage of vaccinations (46.2%), while males make up the remaining percentage (53.8%).</a:t>
            </a:r>
          </a:p>
          <a:p>
            <a:pPr marL="368300" indent="-228600" algn="l">
              <a:buFont typeface="PT Sans" panose="020B0503020203020204" charset="0"/>
              <a:buChar char="−"/>
            </a:pPr>
            <a:r>
              <a:rPr lang="en-US" sz="1200" dirty="0"/>
              <a:t>This indicates that efforts should be made to encourage more males to get vaccinated.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KEY FINDING AND INSIGHTS</a:t>
            </a:r>
          </a:p>
        </p:txBody>
      </p:sp>
      <p:sp>
        <p:nvSpPr>
          <p:cNvPr id="3" name="Text Placeholder 2"/>
          <p:cNvSpPr>
            <a:spLocks noGrp="1"/>
          </p:cNvSpPr>
          <p:nvPr>
            <p:ph type="body" idx="1"/>
          </p:nvPr>
        </p:nvSpPr>
        <p:spPr/>
        <p:txBody>
          <a:bodyPr/>
          <a:lstStyle/>
          <a:p>
            <a:endParaRPr lang="en-US" dirty="0"/>
          </a:p>
          <a:p>
            <a:endParaRPr lang="en-US" dirty="0"/>
          </a:p>
          <a:p>
            <a:r>
              <a:rPr lang="en-US" dirty="0"/>
              <a:t>The analysis of COVID-19 vaccination data, along with data cleaning, provided valuable insights into vaccination rates, gender distribution, and data quality. The graphs highlighted the least vaccinated states and the gender disparity in vaccination.</a:t>
            </a:r>
          </a:p>
          <a:p>
            <a:endParaRPr lang="en-US" dirty="0"/>
          </a:p>
          <a:p>
            <a:r>
              <a:rPr lang="en-US" dirty="0"/>
              <a:t>Data cleaning was performed to ensure the accuracy and reliability of the analysis. By addressing missing values and inconsistencies, the integrity of the data was enhanced, improving the quality of the findings.</a:t>
            </a:r>
          </a:p>
          <a:p>
            <a:endParaRPr lang="en-US" dirty="0"/>
          </a:p>
          <a:p>
            <a:r>
              <a:rPr lang="en-US" dirty="0"/>
              <a:t>The findings underscored the importance of targeted efforts and additional resources to improve vaccination coverage in the least vaccinated states. The gender disparity in vaccination also requires focused attention to ensure equitable access to vaccination for all genders.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7" name="Google Shape;3517;p50"/>
          <p:cNvSpPr txBox="1">
            <a:spLocks noGrp="1"/>
          </p:cNvSpPr>
          <p:nvPr>
            <p:ph type="title"/>
          </p:nvPr>
        </p:nvSpPr>
        <p:spPr>
          <a:xfrm>
            <a:off x="635596" y="2351401"/>
            <a:ext cx="7583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dirty="0">
                <a:solidFill>
                  <a:schemeClr val="accent2"/>
                </a:solidFill>
                <a:latin typeface="Times New Roman" panose="02020603050405020304" pitchFamily="18" charset="0"/>
                <a:cs typeface="Times New Roman" panose="02020603050405020304" pitchFamily="18" charset="0"/>
              </a:rPr>
              <a:t>COMPARISION</a:t>
            </a:r>
            <a:endParaRPr sz="4000" dirty="0">
              <a:solidFill>
                <a:schemeClr val="accent2"/>
              </a:solidFill>
              <a:latin typeface="Times New Roman" panose="02020603050405020304" pitchFamily="18" charset="0"/>
              <a:cs typeface="Times New Roman" panose="02020603050405020304" pitchFamily="18" charset="0"/>
            </a:endParaRPr>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04</a:t>
            </a:r>
            <a:endParaRPr dirty="0"/>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2372875" y="1324825"/>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4886167" y="99659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3913164" y="1623828"/>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8658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747" y="1194817"/>
            <a:ext cx="6569050" cy="3344741"/>
          </a:xfrm>
          <a:prstGeom prst="rect">
            <a:avLst/>
          </a:prstGeom>
        </p:spPr>
      </p:pic>
      <p:sp>
        <p:nvSpPr>
          <p:cNvPr id="3" name="TextBox 2"/>
          <p:cNvSpPr txBox="1"/>
          <p:nvPr/>
        </p:nvSpPr>
        <p:spPr>
          <a:xfrm>
            <a:off x="2962655" y="607161"/>
            <a:ext cx="646663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GUI VISUALIZATION</a:t>
            </a:r>
          </a:p>
        </p:txBody>
      </p:sp>
      <p:pic>
        <p:nvPicPr>
          <p:cNvPr id="5" name="Picture 4">
            <a:extLst>
              <a:ext uri="{FF2B5EF4-FFF2-40B4-BE49-F238E27FC236}">
                <a16:creationId xmlns:a16="http://schemas.microsoft.com/office/drawing/2014/main" id="{33ADBD09-5193-8594-8315-518631B4CC8C}"/>
              </a:ext>
            </a:extLst>
          </p:cNvPr>
          <p:cNvPicPr>
            <a:picLocks noChangeAspect="1"/>
          </p:cNvPicPr>
          <p:nvPr/>
        </p:nvPicPr>
        <p:blipFill>
          <a:blip r:embed="rId3"/>
          <a:stretch>
            <a:fillRect/>
          </a:stretch>
        </p:blipFill>
        <p:spPr>
          <a:xfrm>
            <a:off x="846631" y="1007271"/>
            <a:ext cx="7450738" cy="3815324"/>
          </a:xfrm>
          <a:prstGeom prst="rect">
            <a:avLst/>
          </a:prstGeom>
        </p:spPr>
      </p:pic>
    </p:spTree>
    <p:extLst>
      <p:ext uri="{BB962C8B-B14F-4D97-AF65-F5344CB8AC3E}">
        <p14:creationId xmlns:p14="http://schemas.microsoft.com/office/powerpoint/2010/main" val="32762568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25808" y="279534"/>
            <a:ext cx="646663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GUI VISUALIZATION (ACTIVE CASES)</a:t>
            </a:r>
          </a:p>
        </p:txBody>
      </p:sp>
      <p:pic>
        <p:nvPicPr>
          <p:cNvPr id="6" name="Picture 5">
            <a:extLst>
              <a:ext uri="{FF2B5EF4-FFF2-40B4-BE49-F238E27FC236}">
                <a16:creationId xmlns:a16="http://schemas.microsoft.com/office/drawing/2014/main" id="{062A63B2-64A2-F661-41C5-1E27FFB77F46}"/>
              </a:ext>
            </a:extLst>
          </p:cNvPr>
          <p:cNvPicPr>
            <a:picLocks noChangeAspect="1"/>
          </p:cNvPicPr>
          <p:nvPr/>
        </p:nvPicPr>
        <p:blipFill>
          <a:blip r:embed="rId2"/>
          <a:stretch>
            <a:fillRect/>
          </a:stretch>
        </p:blipFill>
        <p:spPr>
          <a:xfrm>
            <a:off x="984071" y="837937"/>
            <a:ext cx="7175857" cy="3656640"/>
          </a:xfrm>
          <a:prstGeom prst="rect">
            <a:avLst/>
          </a:prstGeom>
        </p:spPr>
      </p:pic>
    </p:spTree>
    <p:extLst>
      <p:ext uri="{BB962C8B-B14F-4D97-AF65-F5344CB8AC3E}">
        <p14:creationId xmlns:p14="http://schemas.microsoft.com/office/powerpoint/2010/main" val="1149599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25808" y="279534"/>
            <a:ext cx="646663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GUI VISUALIZATION (ACTIVE CASES)</a:t>
            </a:r>
          </a:p>
        </p:txBody>
      </p:sp>
      <p:pic>
        <p:nvPicPr>
          <p:cNvPr id="6" name="Picture 5">
            <a:extLst>
              <a:ext uri="{FF2B5EF4-FFF2-40B4-BE49-F238E27FC236}">
                <a16:creationId xmlns:a16="http://schemas.microsoft.com/office/drawing/2014/main" id="{062A63B2-64A2-F661-41C5-1E27FFB77F46}"/>
              </a:ext>
            </a:extLst>
          </p:cNvPr>
          <p:cNvPicPr>
            <a:picLocks noChangeAspect="1"/>
          </p:cNvPicPr>
          <p:nvPr/>
        </p:nvPicPr>
        <p:blipFill>
          <a:blip r:embed="rId2"/>
          <a:stretch>
            <a:fillRect/>
          </a:stretch>
        </p:blipFill>
        <p:spPr>
          <a:xfrm>
            <a:off x="6512698" y="3802681"/>
            <a:ext cx="2631248" cy="1340819"/>
          </a:xfrm>
          <a:prstGeom prst="rect">
            <a:avLst/>
          </a:prstGeom>
        </p:spPr>
      </p:pic>
      <p:sp>
        <p:nvSpPr>
          <p:cNvPr id="4" name="TextBox 3">
            <a:extLst>
              <a:ext uri="{FF2B5EF4-FFF2-40B4-BE49-F238E27FC236}">
                <a16:creationId xmlns:a16="http://schemas.microsoft.com/office/drawing/2014/main" id="{F5ACC7EE-E57A-0A17-B7ED-FA1071299B9B}"/>
              </a:ext>
            </a:extLst>
          </p:cNvPr>
          <p:cNvSpPr txBox="1"/>
          <p:nvPr/>
        </p:nvSpPr>
        <p:spPr>
          <a:xfrm>
            <a:off x="54" y="770538"/>
            <a:ext cx="5492045" cy="4093428"/>
          </a:xfrm>
          <a:prstGeom prst="rect">
            <a:avLst/>
          </a:prstGeom>
          <a:noFill/>
        </p:spPr>
        <p:txBody>
          <a:bodyPr wrap="square">
            <a:spAutoFit/>
          </a:bodyPr>
          <a:lstStyle/>
          <a:p>
            <a:r>
              <a:rPr lang="en-PK" sz="1000" dirty="0">
                <a:solidFill>
                  <a:schemeClr val="bg1"/>
                </a:solidFill>
                <a:latin typeface="PT Sans" panose="020B0503020203020204" pitchFamily="34" charset="0"/>
              </a:rPr>
              <a:t>def </a:t>
            </a:r>
            <a:r>
              <a:rPr lang="en-PK" sz="1000" dirty="0" err="1">
                <a:solidFill>
                  <a:schemeClr val="bg1"/>
                </a:solidFill>
                <a:latin typeface="PT Sans" panose="020B0503020203020204" pitchFamily="34" charset="0"/>
              </a:rPr>
              <a:t>show_active_cases</a:t>
            </a:r>
            <a:r>
              <a:rPr lang="en-PK" sz="1000" dirty="0">
                <a:solidFill>
                  <a:schemeClr val="bg1"/>
                </a:solidFill>
                <a:latin typeface="PT Sans" panose="020B0503020203020204" pitchFamily="34" charset="0"/>
              </a:rPr>
              <a:t>():</a:t>
            </a:r>
          </a:p>
          <a:p>
            <a:endParaRPr lang="en-PK" sz="1000" dirty="0">
              <a:solidFill>
                <a:schemeClr val="bg1"/>
              </a:solidFill>
              <a:latin typeface="PT Sans" panose="020B0503020203020204" pitchFamily="34" charset="0"/>
            </a:endParaRP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active_cases_window</a:t>
            </a:r>
            <a:r>
              <a:rPr lang="en-PK" sz="1000" dirty="0">
                <a:solidFill>
                  <a:schemeClr val="bg1"/>
                </a:solidFill>
                <a:latin typeface="PT Sans" panose="020B0503020203020204" pitchFamily="34" charset="0"/>
              </a:rPr>
              <a:t> = </a:t>
            </a:r>
            <a:r>
              <a:rPr lang="en-PK" sz="1000" dirty="0" err="1">
                <a:solidFill>
                  <a:schemeClr val="bg1"/>
                </a:solidFill>
                <a:latin typeface="PT Sans" panose="020B0503020203020204" pitchFamily="34" charset="0"/>
              </a:rPr>
              <a:t>Toplevel</a:t>
            </a:r>
            <a:r>
              <a:rPr lang="en-PK" sz="1000" dirty="0">
                <a:solidFill>
                  <a:schemeClr val="bg1"/>
                </a:solidFill>
                <a:latin typeface="PT Sans" panose="020B0503020203020204" pitchFamily="34" charset="0"/>
              </a:rPr>
              <a:t>(root)</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active_cases_window.title</a:t>
            </a:r>
            <a:r>
              <a:rPr lang="en-PK" sz="1000" dirty="0">
                <a:solidFill>
                  <a:schemeClr val="bg1"/>
                </a:solidFill>
                <a:latin typeface="PT Sans" panose="020B0503020203020204" pitchFamily="34" charset="0"/>
              </a:rPr>
              <a:t>("Active Cases Chart")</a:t>
            </a:r>
          </a:p>
          <a:p>
            <a:endParaRPr lang="en-PK" sz="1000" dirty="0">
              <a:solidFill>
                <a:schemeClr val="bg1"/>
              </a:solidFill>
              <a:latin typeface="PT Sans" panose="020B0503020203020204" pitchFamily="34" charset="0"/>
            </a:endParaRP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india_data</a:t>
            </a:r>
            <a:r>
              <a:rPr lang="en-PK" sz="1000" dirty="0">
                <a:solidFill>
                  <a:schemeClr val="bg1"/>
                </a:solidFill>
                <a:latin typeface="PT Sans" panose="020B0503020203020204" pitchFamily="34" charset="0"/>
              </a:rPr>
              <a:t> = </a:t>
            </a:r>
            <a:r>
              <a:rPr lang="en-PK" sz="1000" dirty="0" err="1">
                <a:solidFill>
                  <a:schemeClr val="bg1"/>
                </a:solidFill>
                <a:latin typeface="PT Sans" panose="020B0503020203020204" pitchFamily="34" charset="0"/>
              </a:rPr>
              <a:t>pd.read_csv</a:t>
            </a:r>
            <a:r>
              <a:rPr lang="en-PK" sz="1000" dirty="0">
                <a:solidFill>
                  <a:schemeClr val="bg1"/>
                </a:solidFill>
                <a:latin typeface="PT Sans" panose="020B0503020203020204" pitchFamily="34" charset="0"/>
              </a:rPr>
              <a:t>(</a:t>
            </a:r>
            <a:r>
              <a:rPr lang="en-PK" sz="1000" dirty="0" err="1">
                <a:solidFill>
                  <a:schemeClr val="bg1"/>
                </a:solidFill>
                <a:latin typeface="PT Sans" panose="020B0503020203020204" pitchFamily="34" charset="0"/>
              </a:rPr>
              <a:t>r"C</a:t>
            </a:r>
            <a:r>
              <a:rPr lang="en-PK" sz="1000" dirty="0">
                <a:solidFill>
                  <a:schemeClr val="bg1"/>
                </a:solidFill>
                <a:latin typeface="PT Sans" panose="020B0503020203020204" pitchFamily="34" charset="0"/>
              </a:rPr>
              <a:t>:\Users\MBG Traders\Downloads\your_dataset_without_outliers.csv")</a:t>
            </a:r>
          </a:p>
          <a:p>
            <a:endParaRPr lang="en-PK" sz="1000" dirty="0">
              <a:solidFill>
                <a:schemeClr val="bg1"/>
              </a:solidFill>
              <a:latin typeface="PT Sans" panose="020B0503020203020204" pitchFamily="34" charset="0"/>
            </a:endParaRP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india_data</a:t>
            </a:r>
            <a:r>
              <a:rPr lang="en-PK" sz="1000" dirty="0">
                <a:solidFill>
                  <a:schemeClr val="bg1"/>
                </a:solidFill>
                <a:latin typeface="PT Sans" panose="020B0503020203020204" pitchFamily="34" charset="0"/>
              </a:rPr>
              <a:t>['Active'] = </a:t>
            </a:r>
            <a:r>
              <a:rPr lang="en-PK" sz="1000" dirty="0" err="1">
                <a:solidFill>
                  <a:schemeClr val="bg1"/>
                </a:solidFill>
                <a:latin typeface="PT Sans" panose="020B0503020203020204" pitchFamily="34" charset="0"/>
              </a:rPr>
              <a:t>india_data</a:t>
            </a:r>
            <a:r>
              <a:rPr lang="en-PK" sz="1000" dirty="0">
                <a:solidFill>
                  <a:schemeClr val="bg1"/>
                </a:solidFill>
                <a:latin typeface="PT Sans" panose="020B0503020203020204" pitchFamily="34" charset="0"/>
              </a:rPr>
              <a:t>['Confirmed'] - (</a:t>
            </a:r>
            <a:r>
              <a:rPr lang="en-PK" sz="1000" dirty="0" err="1">
                <a:solidFill>
                  <a:schemeClr val="bg1"/>
                </a:solidFill>
                <a:latin typeface="PT Sans" panose="020B0503020203020204" pitchFamily="34" charset="0"/>
              </a:rPr>
              <a:t>india_data</a:t>
            </a:r>
            <a:r>
              <a:rPr lang="en-PK" sz="1000" dirty="0">
                <a:solidFill>
                  <a:schemeClr val="bg1"/>
                </a:solidFill>
                <a:latin typeface="PT Sans" panose="020B0503020203020204" pitchFamily="34" charset="0"/>
              </a:rPr>
              <a:t>['Deaths'] + </a:t>
            </a:r>
            <a:r>
              <a:rPr lang="en-PK" sz="1000" dirty="0" err="1">
                <a:solidFill>
                  <a:schemeClr val="bg1"/>
                </a:solidFill>
                <a:latin typeface="PT Sans" panose="020B0503020203020204" pitchFamily="34" charset="0"/>
              </a:rPr>
              <a:t>india_data</a:t>
            </a:r>
            <a:r>
              <a:rPr lang="en-PK" sz="1000" dirty="0">
                <a:solidFill>
                  <a:schemeClr val="bg1"/>
                </a:solidFill>
                <a:latin typeface="PT Sans" panose="020B0503020203020204" pitchFamily="34" charset="0"/>
              </a:rPr>
              <a:t>['Cured'])</a:t>
            </a:r>
          </a:p>
          <a:p>
            <a:endParaRPr lang="en-PK" sz="1000" dirty="0">
              <a:solidFill>
                <a:schemeClr val="bg1"/>
              </a:solidFill>
              <a:latin typeface="PT Sans" panose="020B0503020203020204" pitchFamily="34" charset="0"/>
            </a:endParaRP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india_state_data</a:t>
            </a:r>
            <a:r>
              <a:rPr lang="en-PK" sz="1000" dirty="0">
                <a:solidFill>
                  <a:schemeClr val="bg1"/>
                </a:solidFill>
                <a:latin typeface="PT Sans" panose="020B0503020203020204" pitchFamily="34" charset="0"/>
              </a:rPr>
              <a:t> = </a:t>
            </a:r>
            <a:r>
              <a:rPr lang="en-PK" sz="1000" dirty="0" err="1">
                <a:solidFill>
                  <a:schemeClr val="bg1"/>
                </a:solidFill>
                <a:latin typeface="PT Sans" panose="020B0503020203020204" pitchFamily="34" charset="0"/>
              </a:rPr>
              <a:t>india_data.groupby</a:t>
            </a:r>
            <a:r>
              <a:rPr lang="en-PK" sz="1000" dirty="0">
                <a:solidFill>
                  <a:schemeClr val="bg1"/>
                </a:solidFill>
                <a:latin typeface="PT Sans" panose="020B0503020203020204" pitchFamily="34" charset="0"/>
              </a:rPr>
              <a:t>("State/</a:t>
            </a:r>
            <a:r>
              <a:rPr lang="en-PK" sz="1000" dirty="0" err="1">
                <a:solidFill>
                  <a:schemeClr val="bg1"/>
                </a:solidFill>
                <a:latin typeface="PT Sans" panose="020B0503020203020204" pitchFamily="34" charset="0"/>
              </a:rPr>
              <a:t>UnionTerritory</a:t>
            </a:r>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as_index</a:t>
            </a:r>
            <a:r>
              <a:rPr lang="en-PK" sz="1000" dirty="0">
                <a:solidFill>
                  <a:schemeClr val="bg1"/>
                </a:solidFill>
                <a:latin typeface="PT Sans" panose="020B0503020203020204" pitchFamily="34" charset="0"/>
              </a:rPr>
              <a:t>=False)["Active"].max().</a:t>
            </a:r>
            <a:r>
              <a:rPr lang="en-PK" sz="1000" dirty="0" err="1">
                <a:solidFill>
                  <a:schemeClr val="bg1"/>
                </a:solidFill>
                <a:latin typeface="PT Sans" panose="020B0503020203020204" pitchFamily="34" charset="0"/>
              </a:rPr>
              <a:t>nlargest</a:t>
            </a:r>
            <a:r>
              <a:rPr lang="en-PK" sz="1000" dirty="0">
                <a:solidFill>
                  <a:schemeClr val="bg1"/>
                </a:solidFill>
                <a:latin typeface="PT Sans" panose="020B0503020203020204" pitchFamily="34" charset="0"/>
              </a:rPr>
              <a:t>(10, "Active")</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global_data</a:t>
            </a:r>
            <a:r>
              <a:rPr lang="en-PK" sz="1000" dirty="0">
                <a:solidFill>
                  <a:schemeClr val="bg1"/>
                </a:solidFill>
                <a:latin typeface="PT Sans" panose="020B0503020203020204" pitchFamily="34" charset="0"/>
              </a:rPr>
              <a:t> = </a:t>
            </a:r>
            <a:r>
              <a:rPr lang="en-PK" sz="1000" dirty="0" err="1">
                <a:solidFill>
                  <a:schemeClr val="bg1"/>
                </a:solidFill>
                <a:latin typeface="PT Sans" panose="020B0503020203020204" pitchFamily="34" charset="0"/>
              </a:rPr>
              <a:t>pd.read_csv</a:t>
            </a:r>
            <a:r>
              <a:rPr lang="en-PK" sz="1000" dirty="0">
                <a:solidFill>
                  <a:schemeClr val="bg1"/>
                </a:solidFill>
                <a:latin typeface="PT Sans" panose="020B0503020203020204" pitchFamily="34" charset="0"/>
              </a:rPr>
              <a:t>(</a:t>
            </a:r>
            <a:r>
              <a:rPr lang="en-PK" sz="1000" dirty="0" err="1">
                <a:solidFill>
                  <a:schemeClr val="bg1"/>
                </a:solidFill>
                <a:latin typeface="PT Sans" panose="020B0503020203020204" pitchFamily="34" charset="0"/>
              </a:rPr>
              <a:t>r"C</a:t>
            </a:r>
            <a:r>
              <a:rPr lang="en-PK" sz="1000" dirty="0">
                <a:solidFill>
                  <a:schemeClr val="bg1"/>
                </a:solidFill>
                <a:latin typeface="PT Sans" panose="020B0503020203020204" pitchFamily="34" charset="0"/>
              </a:rPr>
              <a:t>:\Users\MBG Traders\Desktop\worldometer_coronavirus_daily_data.csv")</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global_data</a:t>
            </a:r>
            <a:r>
              <a:rPr lang="en-PK" sz="1000" dirty="0">
                <a:solidFill>
                  <a:schemeClr val="bg1"/>
                </a:solidFill>
                <a:latin typeface="PT Sans" panose="020B0503020203020204" pitchFamily="34" charset="0"/>
              </a:rPr>
              <a:t>['Active'] = </a:t>
            </a:r>
            <a:r>
              <a:rPr lang="en-PK" sz="1000" dirty="0" err="1">
                <a:solidFill>
                  <a:schemeClr val="bg1"/>
                </a:solidFill>
                <a:latin typeface="PT Sans" panose="020B0503020203020204" pitchFamily="34" charset="0"/>
              </a:rPr>
              <a:t>global_data</a:t>
            </a:r>
            <a:r>
              <a:rPr lang="en-PK" sz="1000" dirty="0">
                <a:solidFill>
                  <a:schemeClr val="bg1"/>
                </a:solidFill>
                <a:latin typeface="PT Sans" panose="020B0503020203020204" pitchFamily="34" charset="0"/>
              </a:rPr>
              <a:t>['Confirmed'] - (</a:t>
            </a:r>
            <a:r>
              <a:rPr lang="en-PK" sz="1000" dirty="0" err="1">
                <a:solidFill>
                  <a:schemeClr val="bg1"/>
                </a:solidFill>
                <a:latin typeface="PT Sans" panose="020B0503020203020204" pitchFamily="34" charset="0"/>
              </a:rPr>
              <a:t>global_data</a:t>
            </a:r>
            <a:r>
              <a:rPr lang="en-PK" sz="1000" dirty="0">
                <a:solidFill>
                  <a:schemeClr val="bg1"/>
                </a:solidFill>
                <a:latin typeface="PT Sans" panose="020B0503020203020204" pitchFamily="34" charset="0"/>
              </a:rPr>
              <a:t>['Death'] + </a:t>
            </a:r>
            <a:r>
              <a:rPr lang="en-PK" sz="1000" dirty="0" err="1">
                <a:solidFill>
                  <a:schemeClr val="bg1"/>
                </a:solidFill>
                <a:latin typeface="PT Sans" panose="020B0503020203020204" pitchFamily="34" charset="0"/>
              </a:rPr>
              <a:t>global_data</a:t>
            </a:r>
            <a:r>
              <a:rPr lang="en-PK" sz="1000" dirty="0">
                <a:solidFill>
                  <a:schemeClr val="bg1"/>
                </a:solidFill>
                <a:latin typeface="PT Sans" panose="020B0503020203020204" pitchFamily="34" charset="0"/>
              </a:rPr>
              <a:t>['Cured'])</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global_country_data</a:t>
            </a:r>
            <a:r>
              <a:rPr lang="en-PK" sz="1000" dirty="0">
                <a:solidFill>
                  <a:schemeClr val="bg1"/>
                </a:solidFill>
                <a:latin typeface="PT Sans" panose="020B0503020203020204" pitchFamily="34" charset="0"/>
              </a:rPr>
              <a:t> = </a:t>
            </a:r>
            <a:r>
              <a:rPr lang="en-PK" sz="1000" dirty="0" err="1">
                <a:solidFill>
                  <a:schemeClr val="bg1"/>
                </a:solidFill>
                <a:latin typeface="PT Sans" panose="020B0503020203020204" pitchFamily="34" charset="0"/>
              </a:rPr>
              <a:t>global_data.groupby</a:t>
            </a:r>
            <a:r>
              <a:rPr lang="en-PK" sz="1000" dirty="0">
                <a:solidFill>
                  <a:schemeClr val="bg1"/>
                </a:solidFill>
                <a:latin typeface="PT Sans" panose="020B0503020203020204" pitchFamily="34" charset="0"/>
              </a:rPr>
              <a:t>("country", </a:t>
            </a:r>
            <a:r>
              <a:rPr lang="en-PK" sz="1000" dirty="0" err="1">
                <a:solidFill>
                  <a:schemeClr val="bg1"/>
                </a:solidFill>
                <a:latin typeface="PT Sans" panose="020B0503020203020204" pitchFamily="34" charset="0"/>
              </a:rPr>
              <a:t>as_index</a:t>
            </a:r>
            <a:r>
              <a:rPr lang="en-PK" sz="1000" dirty="0">
                <a:solidFill>
                  <a:schemeClr val="bg1"/>
                </a:solidFill>
                <a:latin typeface="PT Sans" panose="020B0503020203020204" pitchFamily="34" charset="0"/>
              </a:rPr>
              <a:t>=False)["Active"].max().</a:t>
            </a:r>
            <a:r>
              <a:rPr lang="en-PK" sz="1000" dirty="0" err="1">
                <a:solidFill>
                  <a:schemeClr val="bg1"/>
                </a:solidFill>
                <a:latin typeface="PT Sans" panose="020B0503020203020204" pitchFamily="34" charset="0"/>
              </a:rPr>
              <a:t>nlargest</a:t>
            </a:r>
            <a:r>
              <a:rPr lang="en-PK" sz="1000" dirty="0">
                <a:solidFill>
                  <a:schemeClr val="bg1"/>
                </a:solidFill>
                <a:latin typeface="PT Sans" panose="020B0503020203020204" pitchFamily="34" charset="0"/>
              </a:rPr>
              <a:t>(10, "Active")</a:t>
            </a:r>
          </a:p>
          <a:p>
            <a:r>
              <a:rPr lang="en-PK" sz="1000" dirty="0">
                <a:solidFill>
                  <a:schemeClr val="bg1"/>
                </a:solidFill>
                <a:latin typeface="PT Sans" panose="020B0503020203020204" pitchFamily="34" charset="0"/>
              </a:rPr>
              <a:t>    fig, </a:t>
            </a:r>
            <a:r>
              <a:rPr lang="en-PK" sz="1000" dirty="0" err="1">
                <a:solidFill>
                  <a:schemeClr val="bg1"/>
                </a:solidFill>
                <a:latin typeface="PT Sans" panose="020B0503020203020204" pitchFamily="34" charset="0"/>
              </a:rPr>
              <a:t>ax</a:t>
            </a:r>
            <a:r>
              <a:rPr lang="en-PK" sz="1000" dirty="0">
                <a:solidFill>
                  <a:schemeClr val="bg1"/>
                </a:solidFill>
                <a:latin typeface="PT Sans" panose="020B0503020203020204" pitchFamily="34" charset="0"/>
              </a:rPr>
              <a:t> = </a:t>
            </a:r>
            <a:r>
              <a:rPr lang="en-PK" sz="1000" dirty="0" err="1">
                <a:solidFill>
                  <a:schemeClr val="bg1"/>
                </a:solidFill>
                <a:latin typeface="PT Sans" panose="020B0503020203020204" pitchFamily="34" charset="0"/>
              </a:rPr>
              <a:t>plt.subplots</a:t>
            </a:r>
            <a:r>
              <a:rPr lang="en-PK" sz="1000" dirty="0">
                <a:solidFill>
                  <a:schemeClr val="bg1"/>
                </a:solidFill>
                <a:latin typeface="PT Sans" panose="020B0503020203020204" pitchFamily="34" charset="0"/>
              </a:rPr>
              <a:t>(</a:t>
            </a:r>
            <a:r>
              <a:rPr lang="en-PK" sz="1000" dirty="0" err="1">
                <a:solidFill>
                  <a:schemeClr val="bg1"/>
                </a:solidFill>
                <a:latin typeface="PT Sans" panose="020B0503020203020204" pitchFamily="34" charset="0"/>
              </a:rPr>
              <a:t>figsize</a:t>
            </a:r>
            <a:r>
              <a:rPr lang="en-PK" sz="1000" dirty="0">
                <a:solidFill>
                  <a:schemeClr val="bg1"/>
                </a:solidFill>
                <a:latin typeface="PT Sans" panose="020B0503020203020204" pitchFamily="34" charset="0"/>
              </a:rPr>
              <a:t>=(8, 6))</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india_bars</a:t>
            </a:r>
            <a:r>
              <a:rPr lang="en-PK" sz="1000" dirty="0">
                <a:solidFill>
                  <a:schemeClr val="bg1"/>
                </a:solidFill>
                <a:latin typeface="PT Sans" panose="020B0503020203020204" pitchFamily="34" charset="0"/>
              </a:rPr>
              <a:t> = </a:t>
            </a:r>
            <a:r>
              <a:rPr lang="en-PK" sz="1000" dirty="0" err="1">
                <a:solidFill>
                  <a:schemeClr val="bg1"/>
                </a:solidFill>
                <a:latin typeface="PT Sans" panose="020B0503020203020204" pitchFamily="34" charset="0"/>
              </a:rPr>
              <a:t>ax.bar</a:t>
            </a:r>
            <a:r>
              <a:rPr lang="en-PK" sz="1000" dirty="0">
                <a:solidFill>
                  <a:schemeClr val="bg1"/>
                </a:solidFill>
                <a:latin typeface="PT Sans" panose="020B0503020203020204" pitchFamily="34" charset="0"/>
              </a:rPr>
              <a:t>(</a:t>
            </a:r>
            <a:r>
              <a:rPr lang="en-PK" sz="1000" dirty="0" err="1">
                <a:solidFill>
                  <a:schemeClr val="bg1"/>
                </a:solidFill>
                <a:latin typeface="PT Sans" panose="020B0503020203020204" pitchFamily="34" charset="0"/>
              </a:rPr>
              <a:t>india_state_data</a:t>
            </a:r>
            <a:r>
              <a:rPr lang="en-PK" sz="1000" dirty="0">
                <a:solidFill>
                  <a:schemeClr val="bg1"/>
                </a:solidFill>
                <a:latin typeface="PT Sans" panose="020B0503020203020204" pitchFamily="34" charset="0"/>
              </a:rPr>
              <a:t>["State/</a:t>
            </a:r>
            <a:r>
              <a:rPr lang="en-PK" sz="1000" dirty="0" err="1">
                <a:solidFill>
                  <a:schemeClr val="bg1"/>
                </a:solidFill>
                <a:latin typeface="PT Sans" panose="020B0503020203020204" pitchFamily="34" charset="0"/>
              </a:rPr>
              <a:t>UnionTerritory</a:t>
            </a:r>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india_state_data</a:t>
            </a:r>
            <a:r>
              <a:rPr lang="en-PK" sz="1000" dirty="0">
                <a:solidFill>
                  <a:schemeClr val="bg1"/>
                </a:solidFill>
                <a:latin typeface="PT Sans" panose="020B0503020203020204" pitchFamily="34" charset="0"/>
              </a:rPr>
              <a:t>["Active"], </a:t>
            </a:r>
            <a:r>
              <a:rPr lang="en-PK" sz="1000" dirty="0" err="1">
                <a:solidFill>
                  <a:schemeClr val="bg1"/>
                </a:solidFill>
                <a:latin typeface="PT Sans" panose="020B0503020203020204" pitchFamily="34" charset="0"/>
              </a:rPr>
              <a:t>color</a:t>
            </a:r>
            <a:r>
              <a:rPr lang="en-PK" sz="1000" dirty="0">
                <a:solidFill>
                  <a:schemeClr val="bg1"/>
                </a:solidFill>
                <a:latin typeface="PT Sans" panose="020B0503020203020204" pitchFamily="34" charset="0"/>
              </a:rPr>
              <a:t>="blue", label="Top 10 Indian States")</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global_bars</a:t>
            </a:r>
            <a:r>
              <a:rPr lang="en-PK" sz="1000" dirty="0">
                <a:solidFill>
                  <a:schemeClr val="bg1"/>
                </a:solidFill>
                <a:latin typeface="PT Sans" panose="020B0503020203020204" pitchFamily="34" charset="0"/>
              </a:rPr>
              <a:t> = </a:t>
            </a:r>
            <a:r>
              <a:rPr lang="en-PK" sz="1000" dirty="0" err="1">
                <a:solidFill>
                  <a:schemeClr val="bg1"/>
                </a:solidFill>
                <a:latin typeface="PT Sans" panose="020B0503020203020204" pitchFamily="34" charset="0"/>
              </a:rPr>
              <a:t>ax.bar</a:t>
            </a:r>
            <a:r>
              <a:rPr lang="en-PK" sz="1000" dirty="0">
                <a:solidFill>
                  <a:schemeClr val="bg1"/>
                </a:solidFill>
                <a:latin typeface="PT Sans" panose="020B0503020203020204" pitchFamily="34" charset="0"/>
              </a:rPr>
              <a:t>(</a:t>
            </a:r>
            <a:r>
              <a:rPr lang="en-PK" sz="1000" dirty="0" err="1">
                <a:solidFill>
                  <a:schemeClr val="bg1"/>
                </a:solidFill>
                <a:latin typeface="PT Sans" panose="020B0503020203020204" pitchFamily="34" charset="0"/>
              </a:rPr>
              <a:t>global_country_data</a:t>
            </a:r>
            <a:r>
              <a:rPr lang="en-PK" sz="1000" dirty="0">
                <a:solidFill>
                  <a:schemeClr val="bg1"/>
                </a:solidFill>
                <a:latin typeface="PT Sans" panose="020B0503020203020204" pitchFamily="34" charset="0"/>
              </a:rPr>
              <a:t>["country"], </a:t>
            </a:r>
            <a:r>
              <a:rPr lang="en-PK" sz="1000" dirty="0" err="1">
                <a:solidFill>
                  <a:schemeClr val="bg1"/>
                </a:solidFill>
                <a:latin typeface="PT Sans" panose="020B0503020203020204" pitchFamily="34" charset="0"/>
              </a:rPr>
              <a:t>global_country_data</a:t>
            </a:r>
            <a:r>
              <a:rPr lang="en-PK" sz="1000" dirty="0">
                <a:solidFill>
                  <a:schemeClr val="bg1"/>
                </a:solidFill>
                <a:latin typeface="PT Sans" panose="020B0503020203020204" pitchFamily="34" charset="0"/>
              </a:rPr>
              <a:t>["Active"], </a:t>
            </a:r>
            <a:r>
              <a:rPr lang="en-PK" sz="1000" dirty="0" err="1">
                <a:solidFill>
                  <a:schemeClr val="bg1"/>
                </a:solidFill>
                <a:latin typeface="PT Sans" panose="020B0503020203020204" pitchFamily="34" charset="0"/>
              </a:rPr>
              <a:t>color</a:t>
            </a:r>
            <a:r>
              <a:rPr lang="en-PK" sz="1000" dirty="0">
                <a:solidFill>
                  <a:schemeClr val="bg1"/>
                </a:solidFill>
                <a:latin typeface="PT Sans" panose="020B0503020203020204" pitchFamily="34" charset="0"/>
              </a:rPr>
              <a:t>="red", label="Top 10 Countries")</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ax.set_xlabel</a:t>
            </a:r>
            <a:r>
              <a:rPr lang="en-PK" sz="1000" dirty="0">
                <a:solidFill>
                  <a:schemeClr val="bg1"/>
                </a:solidFill>
                <a:latin typeface="PT Sans" panose="020B0503020203020204" pitchFamily="34" charset="0"/>
              </a:rPr>
              <a:t>("States/Countries")</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ax.set_ylabel</a:t>
            </a:r>
            <a:r>
              <a:rPr lang="en-PK" sz="1000" dirty="0">
                <a:solidFill>
                  <a:schemeClr val="bg1"/>
                </a:solidFill>
                <a:latin typeface="PT Sans" panose="020B0503020203020204" pitchFamily="34" charset="0"/>
              </a:rPr>
              <a:t>("Active Cases")</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ax.set_title</a:t>
            </a:r>
            <a:r>
              <a:rPr lang="en-PK" sz="1000" dirty="0">
                <a:solidFill>
                  <a:schemeClr val="bg1"/>
                </a:solidFill>
                <a:latin typeface="PT Sans" panose="020B0503020203020204" pitchFamily="34" charset="0"/>
              </a:rPr>
              <a:t>("Comparison of Top 10 Active Cases (India vs Global)")</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plt.xticks</a:t>
            </a:r>
            <a:r>
              <a:rPr lang="en-PK" sz="1000" dirty="0">
                <a:solidFill>
                  <a:schemeClr val="bg1"/>
                </a:solidFill>
                <a:latin typeface="PT Sans" panose="020B0503020203020204" pitchFamily="34" charset="0"/>
              </a:rPr>
              <a:t>(rotation=45, ha='right', </a:t>
            </a:r>
            <a:r>
              <a:rPr lang="en-PK" sz="1000" dirty="0" err="1">
                <a:solidFill>
                  <a:schemeClr val="bg1"/>
                </a:solidFill>
                <a:latin typeface="PT Sans" panose="020B0503020203020204" pitchFamily="34" charset="0"/>
              </a:rPr>
              <a:t>fontsize</a:t>
            </a:r>
            <a:r>
              <a:rPr lang="en-PK" sz="1000" dirty="0">
                <a:solidFill>
                  <a:schemeClr val="bg1"/>
                </a:solidFill>
                <a:latin typeface="PT Sans" panose="020B0503020203020204" pitchFamily="34" charset="0"/>
              </a:rPr>
              <a:t>=10)</a:t>
            </a:r>
          </a:p>
        </p:txBody>
      </p:sp>
      <p:sp>
        <p:nvSpPr>
          <p:cNvPr id="7" name="TextBox 6">
            <a:extLst>
              <a:ext uri="{FF2B5EF4-FFF2-40B4-BE49-F238E27FC236}">
                <a16:creationId xmlns:a16="http://schemas.microsoft.com/office/drawing/2014/main" id="{664F4728-B8F5-ED7E-BBA7-AD5B99C62A7E}"/>
              </a:ext>
            </a:extLst>
          </p:cNvPr>
          <p:cNvSpPr txBox="1"/>
          <p:nvPr/>
        </p:nvSpPr>
        <p:spPr>
          <a:xfrm>
            <a:off x="5150448" y="659377"/>
            <a:ext cx="3993498" cy="2862322"/>
          </a:xfrm>
          <a:prstGeom prst="rect">
            <a:avLst/>
          </a:prstGeom>
          <a:noFill/>
        </p:spPr>
        <p:txBody>
          <a:bodyPr wrap="square">
            <a:spAutoFit/>
          </a:bodyPr>
          <a:lstStyle/>
          <a:p>
            <a:r>
              <a:rPr lang="en-PK" sz="1000" dirty="0">
                <a:solidFill>
                  <a:schemeClr val="bg1"/>
                </a:solidFill>
                <a:latin typeface="PT Sans" panose="020B0503020203020204" pitchFamily="34" charset="0"/>
              </a:rPr>
              <a:t> for bar in </a:t>
            </a:r>
            <a:r>
              <a:rPr lang="en-PK" sz="1000" dirty="0" err="1">
                <a:solidFill>
                  <a:schemeClr val="bg1"/>
                </a:solidFill>
                <a:latin typeface="PT Sans" panose="020B0503020203020204" pitchFamily="34" charset="0"/>
              </a:rPr>
              <a:t>india_bars</a:t>
            </a:r>
            <a:r>
              <a:rPr lang="en-PK" sz="1000" dirty="0">
                <a:solidFill>
                  <a:schemeClr val="bg1"/>
                </a:solidFill>
                <a:latin typeface="PT Sans" panose="020B0503020203020204" pitchFamily="34" charset="0"/>
              </a:rPr>
              <a:t>:</a:t>
            </a:r>
          </a:p>
          <a:p>
            <a:r>
              <a:rPr lang="en-PK" sz="1000" dirty="0">
                <a:solidFill>
                  <a:schemeClr val="bg1"/>
                </a:solidFill>
                <a:latin typeface="PT Sans" panose="020B0503020203020204" pitchFamily="34" charset="0"/>
              </a:rPr>
              <a:t>        height = </a:t>
            </a:r>
            <a:r>
              <a:rPr lang="en-PK" sz="1000" dirty="0" err="1">
                <a:solidFill>
                  <a:schemeClr val="bg1"/>
                </a:solidFill>
                <a:latin typeface="PT Sans" panose="020B0503020203020204" pitchFamily="34" charset="0"/>
              </a:rPr>
              <a:t>bar.get_height</a:t>
            </a:r>
            <a:r>
              <a:rPr lang="en-PK" sz="1000" dirty="0">
                <a:solidFill>
                  <a:schemeClr val="bg1"/>
                </a:solidFill>
                <a:latin typeface="PT Sans" panose="020B0503020203020204" pitchFamily="34" charset="0"/>
              </a:rPr>
              <a:t>()</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ax.text</a:t>
            </a:r>
            <a:r>
              <a:rPr lang="en-PK" sz="1000" dirty="0">
                <a:solidFill>
                  <a:schemeClr val="bg1"/>
                </a:solidFill>
                <a:latin typeface="PT Sans" panose="020B0503020203020204" pitchFamily="34" charset="0"/>
              </a:rPr>
              <a:t>(</a:t>
            </a:r>
            <a:r>
              <a:rPr lang="en-PK" sz="1000" dirty="0" err="1">
                <a:solidFill>
                  <a:schemeClr val="bg1"/>
                </a:solidFill>
                <a:latin typeface="PT Sans" panose="020B0503020203020204" pitchFamily="34" charset="0"/>
              </a:rPr>
              <a:t>bar.get_x</a:t>
            </a:r>
            <a:r>
              <a:rPr lang="en-PK" sz="1000" dirty="0">
                <a:solidFill>
                  <a:schemeClr val="bg1"/>
                </a:solidFill>
                <a:latin typeface="PT Sans" panose="020B0503020203020204" pitchFamily="34" charset="0"/>
              </a:rPr>
              <a:t>() + </a:t>
            </a:r>
            <a:r>
              <a:rPr lang="en-PK" sz="1000" dirty="0" err="1">
                <a:solidFill>
                  <a:schemeClr val="bg1"/>
                </a:solidFill>
                <a:latin typeface="PT Sans" panose="020B0503020203020204" pitchFamily="34" charset="0"/>
              </a:rPr>
              <a:t>bar.get_width</a:t>
            </a:r>
            <a:r>
              <a:rPr lang="en-PK" sz="1000" dirty="0">
                <a:solidFill>
                  <a:schemeClr val="bg1"/>
                </a:solidFill>
                <a:latin typeface="PT Sans" panose="020B0503020203020204" pitchFamily="34" charset="0"/>
              </a:rPr>
              <a:t>() / 2, height, height, ha='</a:t>
            </a:r>
            <a:r>
              <a:rPr lang="en-PK" sz="1000" dirty="0" err="1">
                <a:solidFill>
                  <a:schemeClr val="bg1"/>
                </a:solidFill>
                <a:latin typeface="PT Sans" panose="020B0503020203020204" pitchFamily="34" charset="0"/>
              </a:rPr>
              <a:t>center</a:t>
            </a:r>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va</a:t>
            </a:r>
            <a:r>
              <a:rPr lang="en-PK" sz="1000" dirty="0">
                <a:solidFill>
                  <a:schemeClr val="bg1"/>
                </a:solidFill>
                <a:latin typeface="PT Sans" panose="020B0503020203020204" pitchFamily="34" charset="0"/>
              </a:rPr>
              <a:t>='bottom', </a:t>
            </a:r>
            <a:r>
              <a:rPr lang="en-PK" sz="1000" dirty="0" err="1">
                <a:solidFill>
                  <a:schemeClr val="bg1"/>
                </a:solidFill>
                <a:latin typeface="PT Sans" panose="020B0503020203020204" pitchFamily="34" charset="0"/>
              </a:rPr>
              <a:t>color</a:t>
            </a:r>
            <a:r>
              <a:rPr lang="en-PK" sz="1000" dirty="0">
                <a:solidFill>
                  <a:schemeClr val="bg1"/>
                </a:solidFill>
                <a:latin typeface="PT Sans" panose="020B0503020203020204" pitchFamily="34" charset="0"/>
              </a:rPr>
              <a:t>='white', </a:t>
            </a:r>
            <a:r>
              <a:rPr lang="en-PK" sz="1000" dirty="0" err="1">
                <a:solidFill>
                  <a:schemeClr val="bg1"/>
                </a:solidFill>
                <a:latin typeface="PT Sans" panose="020B0503020203020204" pitchFamily="34" charset="0"/>
              </a:rPr>
              <a:t>fontweight</a:t>
            </a:r>
            <a:r>
              <a:rPr lang="en-PK" sz="1000" dirty="0">
                <a:solidFill>
                  <a:schemeClr val="bg1"/>
                </a:solidFill>
                <a:latin typeface="PT Sans" panose="020B0503020203020204" pitchFamily="34" charset="0"/>
              </a:rPr>
              <a:t>='bold', </a:t>
            </a:r>
            <a:r>
              <a:rPr lang="en-PK" sz="1000" dirty="0" err="1">
                <a:solidFill>
                  <a:schemeClr val="bg1"/>
                </a:solidFill>
                <a:latin typeface="PT Sans" panose="020B0503020203020204" pitchFamily="34" charset="0"/>
              </a:rPr>
              <a:t>fontsize</a:t>
            </a:r>
            <a:r>
              <a:rPr lang="en-PK" sz="1000" dirty="0">
                <a:solidFill>
                  <a:schemeClr val="bg1"/>
                </a:solidFill>
                <a:latin typeface="PT Sans" panose="020B0503020203020204" pitchFamily="34" charset="0"/>
              </a:rPr>
              <a:t>=10, rotation=45)</a:t>
            </a:r>
          </a:p>
          <a:p>
            <a:r>
              <a:rPr lang="en-PK" sz="1000" dirty="0">
                <a:solidFill>
                  <a:schemeClr val="bg1"/>
                </a:solidFill>
                <a:latin typeface="PT Sans" panose="020B0503020203020204" pitchFamily="34" charset="0"/>
              </a:rPr>
              <a:t>    for bar in </a:t>
            </a:r>
            <a:r>
              <a:rPr lang="en-PK" sz="1000" dirty="0" err="1">
                <a:solidFill>
                  <a:schemeClr val="bg1"/>
                </a:solidFill>
                <a:latin typeface="PT Sans" panose="020B0503020203020204" pitchFamily="34" charset="0"/>
              </a:rPr>
              <a:t>global_bars</a:t>
            </a:r>
            <a:r>
              <a:rPr lang="en-PK" sz="1000" dirty="0">
                <a:solidFill>
                  <a:schemeClr val="bg1"/>
                </a:solidFill>
                <a:latin typeface="PT Sans" panose="020B0503020203020204" pitchFamily="34" charset="0"/>
              </a:rPr>
              <a:t>:</a:t>
            </a:r>
          </a:p>
          <a:p>
            <a:r>
              <a:rPr lang="en-PK" sz="1000" dirty="0">
                <a:solidFill>
                  <a:schemeClr val="bg1"/>
                </a:solidFill>
                <a:latin typeface="PT Sans" panose="020B0503020203020204" pitchFamily="34" charset="0"/>
              </a:rPr>
              <a:t>        height = </a:t>
            </a:r>
            <a:r>
              <a:rPr lang="en-PK" sz="1000" dirty="0" err="1">
                <a:solidFill>
                  <a:schemeClr val="bg1"/>
                </a:solidFill>
                <a:latin typeface="PT Sans" panose="020B0503020203020204" pitchFamily="34" charset="0"/>
              </a:rPr>
              <a:t>bar.get_height</a:t>
            </a:r>
            <a:r>
              <a:rPr lang="en-PK" sz="1000" dirty="0">
                <a:solidFill>
                  <a:schemeClr val="bg1"/>
                </a:solidFill>
                <a:latin typeface="PT Sans" panose="020B0503020203020204" pitchFamily="34" charset="0"/>
              </a:rPr>
              <a:t>()</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ax.text</a:t>
            </a:r>
            <a:r>
              <a:rPr lang="en-PK" sz="1000" dirty="0">
                <a:solidFill>
                  <a:schemeClr val="bg1"/>
                </a:solidFill>
                <a:latin typeface="PT Sans" panose="020B0503020203020204" pitchFamily="34" charset="0"/>
              </a:rPr>
              <a:t>(</a:t>
            </a:r>
            <a:r>
              <a:rPr lang="en-PK" sz="1000" dirty="0" err="1">
                <a:solidFill>
                  <a:schemeClr val="bg1"/>
                </a:solidFill>
                <a:latin typeface="PT Sans" panose="020B0503020203020204" pitchFamily="34" charset="0"/>
              </a:rPr>
              <a:t>bar.get_x</a:t>
            </a:r>
            <a:r>
              <a:rPr lang="en-PK" sz="1000" dirty="0">
                <a:solidFill>
                  <a:schemeClr val="bg1"/>
                </a:solidFill>
                <a:latin typeface="PT Sans" panose="020B0503020203020204" pitchFamily="34" charset="0"/>
              </a:rPr>
              <a:t>() + </a:t>
            </a:r>
            <a:r>
              <a:rPr lang="en-PK" sz="1000" dirty="0" err="1">
                <a:solidFill>
                  <a:schemeClr val="bg1"/>
                </a:solidFill>
                <a:latin typeface="PT Sans" panose="020B0503020203020204" pitchFamily="34" charset="0"/>
              </a:rPr>
              <a:t>bar.get_width</a:t>
            </a:r>
            <a:r>
              <a:rPr lang="en-PK" sz="1000" dirty="0">
                <a:solidFill>
                  <a:schemeClr val="bg1"/>
                </a:solidFill>
                <a:latin typeface="PT Sans" panose="020B0503020203020204" pitchFamily="34" charset="0"/>
              </a:rPr>
              <a:t>() / 2, height, height, ha='</a:t>
            </a:r>
            <a:r>
              <a:rPr lang="en-PK" sz="1000" dirty="0" err="1">
                <a:solidFill>
                  <a:schemeClr val="bg1"/>
                </a:solidFill>
                <a:latin typeface="PT Sans" panose="020B0503020203020204" pitchFamily="34" charset="0"/>
              </a:rPr>
              <a:t>center</a:t>
            </a:r>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va</a:t>
            </a:r>
            <a:r>
              <a:rPr lang="en-PK" sz="1000" dirty="0">
                <a:solidFill>
                  <a:schemeClr val="bg1"/>
                </a:solidFill>
                <a:latin typeface="PT Sans" panose="020B0503020203020204" pitchFamily="34" charset="0"/>
              </a:rPr>
              <a:t>='bottom', </a:t>
            </a:r>
            <a:r>
              <a:rPr lang="en-PK" sz="1000" dirty="0" err="1">
                <a:solidFill>
                  <a:schemeClr val="bg1"/>
                </a:solidFill>
                <a:latin typeface="PT Sans" panose="020B0503020203020204" pitchFamily="34" charset="0"/>
              </a:rPr>
              <a:t>color</a:t>
            </a:r>
            <a:r>
              <a:rPr lang="en-PK" sz="1000" dirty="0">
                <a:solidFill>
                  <a:schemeClr val="bg1"/>
                </a:solidFill>
                <a:latin typeface="PT Sans" panose="020B0503020203020204" pitchFamily="34" charset="0"/>
              </a:rPr>
              <a:t>='white', </a:t>
            </a:r>
            <a:r>
              <a:rPr lang="en-PK" sz="1000" dirty="0" err="1">
                <a:solidFill>
                  <a:schemeClr val="bg1"/>
                </a:solidFill>
                <a:latin typeface="PT Sans" panose="020B0503020203020204" pitchFamily="34" charset="0"/>
              </a:rPr>
              <a:t>fontweight</a:t>
            </a:r>
            <a:r>
              <a:rPr lang="en-PK" sz="1000" dirty="0">
                <a:solidFill>
                  <a:schemeClr val="bg1"/>
                </a:solidFill>
                <a:latin typeface="PT Sans" panose="020B0503020203020204" pitchFamily="34" charset="0"/>
              </a:rPr>
              <a:t>='bold', </a:t>
            </a:r>
            <a:r>
              <a:rPr lang="en-PK" sz="1000" dirty="0" err="1">
                <a:solidFill>
                  <a:schemeClr val="bg1"/>
                </a:solidFill>
                <a:latin typeface="PT Sans" panose="020B0503020203020204" pitchFamily="34" charset="0"/>
              </a:rPr>
              <a:t>fontsize</a:t>
            </a:r>
            <a:r>
              <a:rPr lang="en-PK" sz="1000" dirty="0">
                <a:solidFill>
                  <a:schemeClr val="bg1"/>
                </a:solidFill>
                <a:latin typeface="PT Sans" panose="020B0503020203020204" pitchFamily="34" charset="0"/>
              </a:rPr>
              <a:t>=10, rotation=45)</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ax.grid</a:t>
            </a:r>
            <a:r>
              <a:rPr lang="en-PK" sz="1000" dirty="0">
                <a:solidFill>
                  <a:schemeClr val="bg1"/>
                </a:solidFill>
                <a:latin typeface="PT Sans" panose="020B0503020203020204" pitchFamily="34" charset="0"/>
              </a:rPr>
              <a:t>(True, </a:t>
            </a:r>
            <a:r>
              <a:rPr lang="en-PK" sz="1000" dirty="0" err="1">
                <a:solidFill>
                  <a:schemeClr val="bg1"/>
                </a:solidFill>
                <a:latin typeface="PT Sans" panose="020B0503020203020204" pitchFamily="34" charset="0"/>
              </a:rPr>
              <a:t>linestyle</a:t>
            </a:r>
            <a:r>
              <a:rPr lang="en-PK" sz="1000" dirty="0">
                <a:solidFill>
                  <a:schemeClr val="bg1"/>
                </a:solidFill>
                <a:latin typeface="PT Sans" panose="020B0503020203020204" pitchFamily="34" charset="0"/>
              </a:rPr>
              <a:t>="--", alpha=0.4)</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ax.legend</a:t>
            </a:r>
            <a:r>
              <a:rPr lang="en-PK" sz="1000" dirty="0">
                <a:solidFill>
                  <a:schemeClr val="bg1"/>
                </a:solidFill>
                <a:latin typeface="PT Sans" panose="020B0503020203020204" pitchFamily="34" charset="0"/>
              </a:rPr>
              <a:t>(loc="upper right", </a:t>
            </a:r>
            <a:r>
              <a:rPr lang="en-PK" sz="1000" dirty="0" err="1">
                <a:solidFill>
                  <a:schemeClr val="bg1"/>
                </a:solidFill>
                <a:latin typeface="PT Sans" panose="020B0503020203020204" pitchFamily="34" charset="0"/>
              </a:rPr>
              <a:t>bbox_to_anchor</a:t>
            </a:r>
            <a:r>
              <a:rPr lang="en-PK" sz="1000" dirty="0">
                <a:solidFill>
                  <a:schemeClr val="bg1"/>
                </a:solidFill>
                <a:latin typeface="PT Sans" panose="020B0503020203020204" pitchFamily="34" charset="0"/>
              </a:rPr>
              <a:t>=(1, 1))</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ax.set_facecolor</a:t>
            </a:r>
            <a:r>
              <a:rPr lang="en-PK" sz="1000" dirty="0">
                <a:solidFill>
                  <a:schemeClr val="bg1"/>
                </a:solidFill>
                <a:latin typeface="PT Sans" panose="020B0503020203020204" pitchFamily="34" charset="0"/>
              </a:rPr>
              <a:t>('#1c1c1c')</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ax.spines</a:t>
            </a:r>
            <a:r>
              <a:rPr lang="en-PK" sz="1000" dirty="0">
                <a:solidFill>
                  <a:schemeClr val="bg1"/>
                </a:solidFill>
                <a:latin typeface="PT Sans" panose="020B0503020203020204" pitchFamily="34" charset="0"/>
              </a:rPr>
              <a:t>['top'].</a:t>
            </a:r>
            <a:r>
              <a:rPr lang="en-PK" sz="1000" dirty="0" err="1">
                <a:solidFill>
                  <a:schemeClr val="bg1"/>
                </a:solidFill>
                <a:latin typeface="PT Sans" panose="020B0503020203020204" pitchFamily="34" charset="0"/>
              </a:rPr>
              <a:t>set_visible</a:t>
            </a:r>
            <a:r>
              <a:rPr lang="en-PK" sz="1000" dirty="0">
                <a:solidFill>
                  <a:schemeClr val="bg1"/>
                </a:solidFill>
                <a:latin typeface="PT Sans" panose="020B0503020203020204" pitchFamily="34" charset="0"/>
              </a:rPr>
              <a:t>(False)</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ax.spines</a:t>
            </a:r>
            <a:r>
              <a:rPr lang="en-PK" sz="1000" dirty="0">
                <a:solidFill>
                  <a:schemeClr val="bg1"/>
                </a:solidFill>
                <a:latin typeface="PT Sans" panose="020B0503020203020204" pitchFamily="34" charset="0"/>
              </a:rPr>
              <a:t>['right'].</a:t>
            </a:r>
            <a:r>
              <a:rPr lang="en-PK" sz="1000" dirty="0" err="1">
                <a:solidFill>
                  <a:schemeClr val="bg1"/>
                </a:solidFill>
                <a:latin typeface="PT Sans" panose="020B0503020203020204" pitchFamily="34" charset="0"/>
              </a:rPr>
              <a:t>set_visible</a:t>
            </a:r>
            <a:r>
              <a:rPr lang="en-PK" sz="1000" dirty="0">
                <a:solidFill>
                  <a:schemeClr val="bg1"/>
                </a:solidFill>
                <a:latin typeface="PT Sans" panose="020B0503020203020204" pitchFamily="34" charset="0"/>
              </a:rPr>
              <a:t>(False)</a:t>
            </a:r>
          </a:p>
          <a:p>
            <a:r>
              <a:rPr lang="en-PK" sz="1000" dirty="0">
                <a:solidFill>
                  <a:schemeClr val="bg1"/>
                </a:solidFill>
                <a:latin typeface="PT Sans" panose="020B0503020203020204" pitchFamily="34" charset="0"/>
              </a:rPr>
              <a:t>    canvas = </a:t>
            </a:r>
            <a:r>
              <a:rPr lang="en-PK" sz="1000" dirty="0" err="1">
                <a:solidFill>
                  <a:schemeClr val="bg1"/>
                </a:solidFill>
                <a:latin typeface="PT Sans" panose="020B0503020203020204" pitchFamily="34" charset="0"/>
              </a:rPr>
              <a:t>FigureCanvasTkAgg</a:t>
            </a:r>
            <a:r>
              <a:rPr lang="en-PK" sz="1000" dirty="0">
                <a:solidFill>
                  <a:schemeClr val="bg1"/>
                </a:solidFill>
                <a:latin typeface="PT Sans" panose="020B0503020203020204" pitchFamily="34" charset="0"/>
              </a:rPr>
              <a:t>(fig, master=</a:t>
            </a:r>
            <a:r>
              <a:rPr lang="en-PK" sz="1000" dirty="0" err="1">
                <a:solidFill>
                  <a:schemeClr val="bg1"/>
                </a:solidFill>
                <a:latin typeface="PT Sans" panose="020B0503020203020204" pitchFamily="34" charset="0"/>
              </a:rPr>
              <a:t>active_cases_window</a:t>
            </a:r>
            <a:r>
              <a:rPr lang="en-PK" sz="1000" dirty="0">
                <a:solidFill>
                  <a:schemeClr val="bg1"/>
                </a:solidFill>
                <a:latin typeface="PT Sans" panose="020B0503020203020204" pitchFamily="34" charset="0"/>
              </a:rPr>
              <a:t>)</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canvas.draw</a:t>
            </a:r>
            <a:r>
              <a:rPr lang="en-PK" sz="1000" dirty="0">
                <a:solidFill>
                  <a:schemeClr val="bg1"/>
                </a:solidFill>
                <a:latin typeface="PT Sans" panose="020B0503020203020204" pitchFamily="34" charset="0"/>
              </a:rPr>
              <a:t>()</a:t>
            </a:r>
          </a:p>
          <a:p>
            <a:r>
              <a:rPr lang="en-PK" sz="1000" dirty="0">
                <a:solidFill>
                  <a:schemeClr val="bg1"/>
                </a:solidFill>
                <a:latin typeface="PT Sans" panose="020B0503020203020204" pitchFamily="34" charset="0"/>
              </a:rPr>
              <a:t>    </a:t>
            </a:r>
            <a:r>
              <a:rPr lang="en-PK" sz="1000" dirty="0" err="1">
                <a:solidFill>
                  <a:schemeClr val="bg1"/>
                </a:solidFill>
                <a:latin typeface="PT Sans" panose="020B0503020203020204" pitchFamily="34" charset="0"/>
              </a:rPr>
              <a:t>canvas.get_tk_widget</a:t>
            </a:r>
            <a:r>
              <a:rPr lang="en-PK" sz="1000" dirty="0">
                <a:solidFill>
                  <a:schemeClr val="bg1"/>
                </a:solidFill>
                <a:latin typeface="PT Sans" panose="020B0503020203020204" pitchFamily="34" charset="0"/>
              </a:rPr>
              <a:t>().pack()</a:t>
            </a:r>
            <a:endParaRPr lang="en-PK" sz="1000" dirty="0"/>
          </a:p>
        </p:txBody>
      </p:sp>
    </p:spTree>
    <p:extLst>
      <p:ext uri="{BB962C8B-B14F-4D97-AF65-F5344CB8AC3E}">
        <p14:creationId xmlns:p14="http://schemas.microsoft.com/office/powerpoint/2010/main" val="22238553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25808" y="279534"/>
            <a:ext cx="646663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GUI VISUALIZATION (Deaths and Confirmed)</a:t>
            </a:r>
          </a:p>
        </p:txBody>
      </p:sp>
      <p:pic>
        <p:nvPicPr>
          <p:cNvPr id="4" name="Picture 3">
            <a:extLst>
              <a:ext uri="{FF2B5EF4-FFF2-40B4-BE49-F238E27FC236}">
                <a16:creationId xmlns:a16="http://schemas.microsoft.com/office/drawing/2014/main" id="{00345A5D-2A78-EE08-0F26-27186535A37D}"/>
              </a:ext>
            </a:extLst>
          </p:cNvPr>
          <p:cNvPicPr>
            <a:picLocks noChangeAspect="1"/>
          </p:cNvPicPr>
          <p:nvPr/>
        </p:nvPicPr>
        <p:blipFill>
          <a:blip r:embed="rId2"/>
          <a:stretch>
            <a:fillRect/>
          </a:stretch>
        </p:blipFill>
        <p:spPr>
          <a:xfrm>
            <a:off x="850585" y="679644"/>
            <a:ext cx="7442830" cy="3798880"/>
          </a:xfrm>
          <a:prstGeom prst="rect">
            <a:avLst/>
          </a:prstGeom>
        </p:spPr>
      </p:pic>
    </p:spTree>
    <p:extLst>
      <p:ext uri="{BB962C8B-B14F-4D97-AF65-F5344CB8AC3E}">
        <p14:creationId xmlns:p14="http://schemas.microsoft.com/office/powerpoint/2010/main" val="7511059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28945" y="179435"/>
            <a:ext cx="646663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GUI VISUALIZATION (Deaths and Confirmed)</a:t>
            </a:r>
          </a:p>
        </p:txBody>
      </p:sp>
      <p:sp>
        <p:nvSpPr>
          <p:cNvPr id="4" name="TextBox 3">
            <a:extLst>
              <a:ext uri="{FF2B5EF4-FFF2-40B4-BE49-F238E27FC236}">
                <a16:creationId xmlns:a16="http://schemas.microsoft.com/office/drawing/2014/main" id="{F5ACC7EE-E57A-0A17-B7ED-FA1071299B9B}"/>
              </a:ext>
            </a:extLst>
          </p:cNvPr>
          <p:cNvSpPr txBox="1"/>
          <p:nvPr/>
        </p:nvSpPr>
        <p:spPr>
          <a:xfrm>
            <a:off x="810817" y="1016667"/>
            <a:ext cx="3993499" cy="3785652"/>
          </a:xfrm>
          <a:prstGeom prst="rect">
            <a:avLst/>
          </a:prstGeom>
          <a:noFill/>
        </p:spPr>
        <p:txBody>
          <a:bodyPr wrap="square">
            <a:spAutoFit/>
          </a:bodyPr>
          <a:lstStyle/>
          <a:p>
            <a:r>
              <a:rPr lang="en-US" sz="1000" dirty="0">
                <a:solidFill>
                  <a:schemeClr val="bg1"/>
                </a:solidFill>
                <a:latin typeface="PT Sans" panose="020B0503020203020204" pitchFamily="34" charset="0"/>
              </a:rPr>
              <a:t>def </a:t>
            </a:r>
            <a:r>
              <a:rPr lang="en-US" sz="1000" dirty="0" err="1">
                <a:solidFill>
                  <a:schemeClr val="bg1"/>
                </a:solidFill>
                <a:latin typeface="PT Sans" panose="020B0503020203020204" pitchFamily="34" charset="0"/>
              </a:rPr>
              <a:t>show_death_confirmed</a:t>
            </a:r>
            <a:r>
              <a:rPr lang="en-US" sz="1000" dirty="0">
                <a:solidFill>
                  <a:schemeClr val="bg1"/>
                </a:solidFill>
                <a:latin typeface="PT Sans" panose="020B0503020203020204" pitchFamily="34" charset="0"/>
              </a:rPr>
              <a:t>():</a:t>
            </a:r>
          </a:p>
          <a:p>
            <a:endParaRPr lang="en-US" sz="1000" dirty="0">
              <a:solidFill>
                <a:schemeClr val="bg1"/>
              </a:solidFill>
              <a:latin typeface="PT Sans" panose="020B0503020203020204" pitchFamily="34" charset="0"/>
            </a:endParaRP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death_confirmed_window</a:t>
            </a:r>
            <a:r>
              <a:rPr lang="en-US" sz="1000" dirty="0">
                <a:solidFill>
                  <a:schemeClr val="bg1"/>
                </a:solidFill>
                <a:latin typeface="PT Sans" panose="020B0503020203020204" pitchFamily="34" charset="0"/>
              </a:rPr>
              <a:t> = </a:t>
            </a:r>
            <a:r>
              <a:rPr lang="en-US" sz="1000" dirty="0" err="1">
                <a:solidFill>
                  <a:schemeClr val="bg1"/>
                </a:solidFill>
                <a:latin typeface="PT Sans" panose="020B0503020203020204" pitchFamily="34" charset="0"/>
              </a:rPr>
              <a:t>Toplevel</a:t>
            </a:r>
            <a:r>
              <a:rPr lang="en-US" sz="1000" dirty="0">
                <a:solidFill>
                  <a:schemeClr val="bg1"/>
                </a:solidFill>
                <a:latin typeface="PT Sans" panose="020B0503020203020204" pitchFamily="34" charset="0"/>
              </a:rPr>
              <a:t>(root)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death_confirmed_window.title</a:t>
            </a:r>
            <a:r>
              <a:rPr lang="en-US" sz="1000" dirty="0">
                <a:solidFill>
                  <a:schemeClr val="bg1"/>
                </a:solidFill>
                <a:latin typeface="PT Sans" panose="020B0503020203020204" pitchFamily="34" charset="0"/>
              </a:rPr>
              <a:t>("Deaths and Confirmed Chart")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india_data</a:t>
            </a:r>
            <a:r>
              <a:rPr lang="en-US" sz="1000" dirty="0">
                <a:solidFill>
                  <a:schemeClr val="bg1"/>
                </a:solidFill>
                <a:latin typeface="PT Sans" panose="020B0503020203020204" pitchFamily="34" charset="0"/>
              </a:rPr>
              <a:t> = </a:t>
            </a:r>
            <a:r>
              <a:rPr lang="en-US" sz="1000" dirty="0" err="1">
                <a:solidFill>
                  <a:schemeClr val="bg1"/>
                </a:solidFill>
                <a:latin typeface="PT Sans" panose="020B0503020203020204" pitchFamily="34" charset="0"/>
              </a:rPr>
              <a:t>pd.read_csv</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r"C</a:t>
            </a:r>
            <a:r>
              <a:rPr lang="en-US" sz="1000" dirty="0">
                <a:solidFill>
                  <a:schemeClr val="bg1"/>
                </a:solidFill>
                <a:latin typeface="PT Sans" panose="020B0503020203020204" pitchFamily="34" charset="0"/>
              </a:rPr>
              <a:t>:\Users\MBG Traders\Downloads\your_dataset_without_outliers.csv")</a:t>
            </a:r>
          </a:p>
          <a:p>
            <a:r>
              <a:rPr lang="en-US" sz="1000" dirty="0">
                <a:solidFill>
                  <a:schemeClr val="bg1"/>
                </a:solidFill>
                <a:latin typeface="PT Sans" panose="020B0503020203020204" pitchFamily="34" charset="0"/>
              </a:rPr>
              <a:t>    top_10_states = </a:t>
            </a:r>
            <a:r>
              <a:rPr lang="en-US" sz="1000" dirty="0" err="1">
                <a:solidFill>
                  <a:schemeClr val="bg1"/>
                </a:solidFill>
                <a:latin typeface="PT Sans" panose="020B0503020203020204" pitchFamily="34" charset="0"/>
              </a:rPr>
              <a:t>india_data.groupby</a:t>
            </a:r>
            <a:r>
              <a:rPr lang="en-US" sz="1000" dirty="0">
                <a:solidFill>
                  <a:schemeClr val="bg1"/>
                </a:solidFill>
                <a:latin typeface="PT Sans" panose="020B0503020203020204" pitchFamily="34" charset="0"/>
              </a:rPr>
              <a:t>("State/</a:t>
            </a:r>
            <a:r>
              <a:rPr lang="en-US" sz="1000" dirty="0" err="1">
                <a:solidFill>
                  <a:schemeClr val="bg1"/>
                </a:solidFill>
                <a:latin typeface="PT Sans" panose="020B0503020203020204" pitchFamily="34" charset="0"/>
              </a:rPr>
              <a:t>UnionTerritory</a:t>
            </a:r>
            <a:r>
              <a:rPr lang="en-US" sz="1000" dirty="0">
                <a:solidFill>
                  <a:schemeClr val="bg1"/>
                </a:solidFill>
                <a:latin typeface="PT Sans" panose="020B0503020203020204" pitchFamily="34" charset="0"/>
              </a:rPr>
              <a:t>").max().</a:t>
            </a:r>
            <a:r>
              <a:rPr lang="en-US" sz="1000" dirty="0" err="1">
                <a:solidFill>
                  <a:schemeClr val="bg1"/>
                </a:solidFill>
                <a:latin typeface="PT Sans" panose="020B0503020203020204" pitchFamily="34" charset="0"/>
              </a:rPr>
              <a:t>nlargest</a:t>
            </a:r>
            <a:r>
              <a:rPr lang="en-US" sz="1000" dirty="0">
                <a:solidFill>
                  <a:schemeClr val="bg1"/>
                </a:solidFill>
                <a:latin typeface="PT Sans" panose="020B0503020203020204" pitchFamily="34" charset="0"/>
              </a:rPr>
              <a:t>(10, "Deaths")</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confirmed_cases_india</a:t>
            </a:r>
            <a:r>
              <a:rPr lang="en-US" sz="1000" dirty="0">
                <a:solidFill>
                  <a:schemeClr val="bg1"/>
                </a:solidFill>
                <a:latin typeface="PT Sans" panose="020B0503020203020204" pitchFamily="34" charset="0"/>
              </a:rPr>
              <a:t> = top_10_states["Confirmed"]</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deaths_india</a:t>
            </a:r>
            <a:r>
              <a:rPr lang="en-US" sz="1000" dirty="0">
                <a:solidFill>
                  <a:schemeClr val="bg1"/>
                </a:solidFill>
                <a:latin typeface="PT Sans" panose="020B0503020203020204" pitchFamily="34" charset="0"/>
              </a:rPr>
              <a:t> = top_10_states["Deaths"]</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states_india</a:t>
            </a:r>
            <a:r>
              <a:rPr lang="en-US" sz="1000" dirty="0">
                <a:solidFill>
                  <a:schemeClr val="bg1"/>
                </a:solidFill>
                <a:latin typeface="PT Sans" panose="020B0503020203020204" pitchFamily="34" charset="0"/>
              </a:rPr>
              <a:t> = top_10_states.index</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global_data</a:t>
            </a:r>
            <a:r>
              <a:rPr lang="en-US" sz="1000" dirty="0">
                <a:solidFill>
                  <a:schemeClr val="bg1"/>
                </a:solidFill>
                <a:latin typeface="PT Sans" panose="020B0503020203020204" pitchFamily="34" charset="0"/>
              </a:rPr>
              <a:t> = </a:t>
            </a:r>
            <a:r>
              <a:rPr lang="en-US" sz="1000" dirty="0" err="1">
                <a:solidFill>
                  <a:schemeClr val="bg1"/>
                </a:solidFill>
                <a:latin typeface="PT Sans" panose="020B0503020203020204" pitchFamily="34" charset="0"/>
              </a:rPr>
              <a:t>pd.read_csv</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r"C</a:t>
            </a:r>
            <a:r>
              <a:rPr lang="en-US" sz="1000" dirty="0">
                <a:solidFill>
                  <a:schemeClr val="bg1"/>
                </a:solidFill>
                <a:latin typeface="PT Sans" panose="020B0503020203020204" pitchFamily="34" charset="0"/>
              </a:rPr>
              <a:t>:\Users\MBG Traders\Desktop\worldometer_coronavirus_daily_data.csv")</a:t>
            </a:r>
          </a:p>
          <a:p>
            <a:r>
              <a:rPr lang="en-US" sz="1000" dirty="0">
                <a:solidFill>
                  <a:schemeClr val="bg1"/>
                </a:solidFill>
                <a:latin typeface="PT Sans" panose="020B0503020203020204" pitchFamily="34" charset="0"/>
              </a:rPr>
              <a:t>    top_10_countries = </a:t>
            </a:r>
            <a:r>
              <a:rPr lang="en-US" sz="1000" dirty="0" err="1">
                <a:solidFill>
                  <a:schemeClr val="bg1"/>
                </a:solidFill>
                <a:latin typeface="PT Sans" panose="020B0503020203020204" pitchFamily="34" charset="0"/>
              </a:rPr>
              <a:t>global_data.groupby</a:t>
            </a:r>
            <a:r>
              <a:rPr lang="en-US" sz="1000" dirty="0">
                <a:solidFill>
                  <a:schemeClr val="bg1"/>
                </a:solidFill>
                <a:latin typeface="PT Sans" panose="020B0503020203020204" pitchFamily="34" charset="0"/>
              </a:rPr>
              <a:t>("country").max().</a:t>
            </a:r>
            <a:r>
              <a:rPr lang="en-US" sz="1000" dirty="0" err="1">
                <a:solidFill>
                  <a:schemeClr val="bg1"/>
                </a:solidFill>
                <a:latin typeface="PT Sans" panose="020B0503020203020204" pitchFamily="34" charset="0"/>
              </a:rPr>
              <a:t>nlargest</a:t>
            </a:r>
            <a:r>
              <a:rPr lang="en-US" sz="1000" dirty="0">
                <a:solidFill>
                  <a:schemeClr val="bg1"/>
                </a:solidFill>
                <a:latin typeface="PT Sans" panose="020B0503020203020204" pitchFamily="34" charset="0"/>
              </a:rPr>
              <a:t>(10, "Death")</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confirmed_cases_global</a:t>
            </a:r>
            <a:r>
              <a:rPr lang="en-US" sz="1000" dirty="0">
                <a:solidFill>
                  <a:schemeClr val="bg1"/>
                </a:solidFill>
                <a:latin typeface="PT Sans" panose="020B0503020203020204" pitchFamily="34" charset="0"/>
              </a:rPr>
              <a:t> = top_10_countries["Confirmed"]</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deaths_global</a:t>
            </a:r>
            <a:r>
              <a:rPr lang="en-US" sz="1000" dirty="0">
                <a:solidFill>
                  <a:schemeClr val="bg1"/>
                </a:solidFill>
                <a:latin typeface="PT Sans" panose="020B0503020203020204" pitchFamily="34" charset="0"/>
              </a:rPr>
              <a:t> = top_10_countries["Death"]</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countries_global</a:t>
            </a:r>
            <a:r>
              <a:rPr lang="en-US" sz="1000" dirty="0">
                <a:solidFill>
                  <a:schemeClr val="bg1"/>
                </a:solidFill>
                <a:latin typeface="PT Sans" panose="020B0503020203020204" pitchFamily="34" charset="0"/>
              </a:rPr>
              <a:t> = top_10_countries.index</a:t>
            </a:r>
          </a:p>
          <a:p>
            <a:r>
              <a:rPr lang="en-US" sz="1000" dirty="0">
                <a:solidFill>
                  <a:schemeClr val="bg1"/>
                </a:solidFill>
                <a:latin typeface="PT Sans" panose="020B0503020203020204" pitchFamily="34" charset="0"/>
              </a:rPr>
              <a:t>    fig, ax = </a:t>
            </a:r>
            <a:r>
              <a:rPr lang="en-US" sz="1000" dirty="0" err="1">
                <a:solidFill>
                  <a:schemeClr val="bg1"/>
                </a:solidFill>
                <a:latin typeface="PT Sans" panose="020B0503020203020204" pitchFamily="34" charset="0"/>
              </a:rPr>
              <a:t>plt.subplots</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figsize</a:t>
            </a:r>
            <a:r>
              <a:rPr lang="en-US" sz="1000" dirty="0">
                <a:solidFill>
                  <a:schemeClr val="bg1"/>
                </a:solidFill>
                <a:latin typeface="PT Sans" panose="020B0503020203020204" pitchFamily="34" charset="0"/>
              </a:rPr>
              <a:t>=(8, 6))</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ax.scatter</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deaths_india</a:t>
            </a:r>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confirmed_cases_india</a:t>
            </a:r>
            <a:r>
              <a:rPr lang="en-US" sz="1000" dirty="0">
                <a:solidFill>
                  <a:schemeClr val="bg1"/>
                </a:solidFill>
                <a:latin typeface="PT Sans" panose="020B0503020203020204" pitchFamily="34" charset="0"/>
              </a:rPr>
              <a:t>, color="blue", label="Top 10 Indian States")</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ax.scatter</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deaths_global</a:t>
            </a:r>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confirmed_cases_global</a:t>
            </a:r>
            <a:r>
              <a:rPr lang="en-US" sz="1000" dirty="0">
                <a:solidFill>
                  <a:schemeClr val="bg1"/>
                </a:solidFill>
                <a:latin typeface="PT Sans" panose="020B0503020203020204" pitchFamily="34" charset="0"/>
              </a:rPr>
              <a:t>, color="red", label="Top 10 Countries")</a:t>
            </a:r>
            <a:endParaRPr lang="en-PK" sz="1000" dirty="0">
              <a:solidFill>
                <a:schemeClr val="bg1"/>
              </a:solidFill>
              <a:latin typeface="PT Sans" panose="020B0503020203020204" pitchFamily="34" charset="0"/>
            </a:endParaRPr>
          </a:p>
        </p:txBody>
      </p:sp>
      <p:sp>
        <p:nvSpPr>
          <p:cNvPr id="7" name="TextBox 6">
            <a:extLst>
              <a:ext uri="{FF2B5EF4-FFF2-40B4-BE49-F238E27FC236}">
                <a16:creationId xmlns:a16="http://schemas.microsoft.com/office/drawing/2014/main" id="{664F4728-B8F5-ED7E-BBA7-AD5B99C62A7E}"/>
              </a:ext>
            </a:extLst>
          </p:cNvPr>
          <p:cNvSpPr txBox="1"/>
          <p:nvPr/>
        </p:nvSpPr>
        <p:spPr>
          <a:xfrm>
            <a:off x="4517037" y="542533"/>
            <a:ext cx="4763857" cy="3016210"/>
          </a:xfrm>
          <a:prstGeom prst="rect">
            <a:avLst/>
          </a:prstGeom>
          <a:noFill/>
        </p:spPr>
        <p:txBody>
          <a:bodyPr wrap="square">
            <a:spAutoFit/>
          </a:bodyPr>
          <a:lstStyle/>
          <a:p>
            <a:r>
              <a:rPr lang="en-US" sz="1000" dirty="0">
                <a:solidFill>
                  <a:schemeClr val="bg1"/>
                </a:solidFill>
                <a:latin typeface="PT Sans" panose="020B0503020203020204" pitchFamily="34" charset="0"/>
              </a:rPr>
              <a:t>for </a:t>
            </a:r>
            <a:r>
              <a:rPr lang="en-US" sz="1000" dirty="0" err="1">
                <a:solidFill>
                  <a:schemeClr val="bg1"/>
                </a:solidFill>
                <a:latin typeface="PT Sans" panose="020B0503020203020204" pitchFamily="34" charset="0"/>
              </a:rPr>
              <a:t>i</a:t>
            </a:r>
            <a:r>
              <a:rPr lang="en-US" sz="1000" dirty="0">
                <a:solidFill>
                  <a:schemeClr val="bg1"/>
                </a:solidFill>
                <a:latin typeface="PT Sans" panose="020B0503020203020204" pitchFamily="34" charset="0"/>
              </a:rPr>
              <a:t>, state in enumerate(</a:t>
            </a:r>
            <a:r>
              <a:rPr lang="en-US" sz="1000" dirty="0" err="1">
                <a:solidFill>
                  <a:schemeClr val="bg1"/>
                </a:solidFill>
                <a:latin typeface="PT Sans" panose="020B0503020203020204" pitchFamily="34" charset="0"/>
              </a:rPr>
              <a:t>states_india</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ax.annotate</a:t>
            </a:r>
            <a:r>
              <a:rPr lang="en-US" sz="1000" dirty="0">
                <a:solidFill>
                  <a:schemeClr val="bg1"/>
                </a:solidFill>
                <a:latin typeface="PT Sans" panose="020B0503020203020204" pitchFamily="34" charset="0"/>
              </a:rPr>
              <a:t>(state, (</a:t>
            </a:r>
            <a:r>
              <a:rPr lang="en-US" sz="1000" dirty="0" err="1">
                <a:solidFill>
                  <a:schemeClr val="bg1"/>
                </a:solidFill>
                <a:latin typeface="PT Sans" panose="020B0503020203020204" pitchFamily="34" charset="0"/>
              </a:rPr>
              <a:t>deaths_india.iloc</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i</a:t>
            </a:r>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confirmed_cases_india.iloc</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i</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textcoords</a:t>
            </a:r>
            <a:r>
              <a:rPr lang="en-US" sz="1000" dirty="0">
                <a:solidFill>
                  <a:schemeClr val="bg1"/>
                </a:solidFill>
                <a:latin typeface="PT Sans" panose="020B0503020203020204" pitchFamily="34" charset="0"/>
              </a:rPr>
              <a:t>="offset points", </a:t>
            </a:r>
            <a:r>
              <a:rPr lang="en-US" sz="1000" dirty="0" err="1">
                <a:solidFill>
                  <a:schemeClr val="bg1"/>
                </a:solidFill>
                <a:latin typeface="PT Sans" panose="020B0503020203020204" pitchFamily="34" charset="0"/>
              </a:rPr>
              <a:t>xytext</a:t>
            </a:r>
            <a:r>
              <a:rPr lang="en-US" sz="1000" dirty="0">
                <a:solidFill>
                  <a:schemeClr val="bg1"/>
                </a:solidFill>
                <a:latin typeface="PT Sans" panose="020B0503020203020204" pitchFamily="34" charset="0"/>
              </a:rPr>
              <a:t>=(10, 0), ha='center', </a:t>
            </a:r>
            <a:r>
              <a:rPr lang="en-US" sz="1000" dirty="0" err="1">
                <a:solidFill>
                  <a:schemeClr val="bg1"/>
                </a:solidFill>
                <a:latin typeface="PT Sans" panose="020B0503020203020204" pitchFamily="34" charset="0"/>
              </a:rPr>
              <a:t>fontsize</a:t>
            </a:r>
            <a:r>
              <a:rPr lang="en-US" sz="1000" dirty="0">
                <a:solidFill>
                  <a:schemeClr val="bg1"/>
                </a:solidFill>
                <a:latin typeface="PT Sans" panose="020B0503020203020204" pitchFamily="34" charset="0"/>
              </a:rPr>
              <a:t>=8)</a:t>
            </a:r>
          </a:p>
          <a:p>
            <a:r>
              <a:rPr lang="en-US" sz="1000" dirty="0">
                <a:solidFill>
                  <a:schemeClr val="bg1"/>
                </a:solidFill>
                <a:latin typeface="PT Sans" panose="020B0503020203020204" pitchFamily="34" charset="0"/>
              </a:rPr>
              <a:t>    for </a:t>
            </a:r>
            <a:r>
              <a:rPr lang="en-US" sz="1000" dirty="0" err="1">
                <a:solidFill>
                  <a:schemeClr val="bg1"/>
                </a:solidFill>
                <a:latin typeface="PT Sans" panose="020B0503020203020204" pitchFamily="34" charset="0"/>
              </a:rPr>
              <a:t>i</a:t>
            </a:r>
            <a:r>
              <a:rPr lang="en-US" sz="1000" dirty="0">
                <a:solidFill>
                  <a:schemeClr val="bg1"/>
                </a:solidFill>
                <a:latin typeface="PT Sans" panose="020B0503020203020204" pitchFamily="34" charset="0"/>
              </a:rPr>
              <a:t>, country in enumerate(</a:t>
            </a:r>
            <a:r>
              <a:rPr lang="en-US" sz="1000" dirty="0" err="1">
                <a:solidFill>
                  <a:schemeClr val="bg1"/>
                </a:solidFill>
                <a:latin typeface="PT Sans" panose="020B0503020203020204" pitchFamily="34" charset="0"/>
              </a:rPr>
              <a:t>countries_global</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ax.annotate</a:t>
            </a:r>
            <a:r>
              <a:rPr lang="en-US" sz="1000" dirty="0">
                <a:solidFill>
                  <a:schemeClr val="bg1"/>
                </a:solidFill>
                <a:latin typeface="PT Sans" panose="020B0503020203020204" pitchFamily="34" charset="0"/>
              </a:rPr>
              <a:t>(country, (</a:t>
            </a:r>
            <a:r>
              <a:rPr lang="en-US" sz="1000" dirty="0" err="1">
                <a:solidFill>
                  <a:schemeClr val="bg1"/>
                </a:solidFill>
                <a:latin typeface="PT Sans" panose="020B0503020203020204" pitchFamily="34" charset="0"/>
              </a:rPr>
              <a:t>deaths_global.iloc</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i</a:t>
            </a:r>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confirmed_cases_global.iloc</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i</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textcoords</a:t>
            </a:r>
            <a:r>
              <a:rPr lang="en-US" sz="1000" dirty="0">
                <a:solidFill>
                  <a:schemeClr val="bg1"/>
                </a:solidFill>
                <a:latin typeface="PT Sans" panose="020B0503020203020204" pitchFamily="34" charset="0"/>
              </a:rPr>
              <a:t>="offset points", </a:t>
            </a:r>
            <a:r>
              <a:rPr lang="en-US" sz="1000" dirty="0" err="1">
                <a:solidFill>
                  <a:schemeClr val="bg1"/>
                </a:solidFill>
                <a:latin typeface="PT Sans" panose="020B0503020203020204" pitchFamily="34" charset="0"/>
              </a:rPr>
              <a:t>xytext</a:t>
            </a:r>
            <a:r>
              <a:rPr lang="en-US" sz="1000" dirty="0">
                <a:solidFill>
                  <a:schemeClr val="bg1"/>
                </a:solidFill>
                <a:latin typeface="PT Sans" panose="020B0503020203020204" pitchFamily="34" charset="0"/>
              </a:rPr>
              <a:t>=(10, 0), ha='center', </a:t>
            </a:r>
            <a:r>
              <a:rPr lang="en-US" sz="1000" dirty="0" err="1">
                <a:solidFill>
                  <a:schemeClr val="bg1"/>
                </a:solidFill>
                <a:latin typeface="PT Sans" panose="020B0503020203020204" pitchFamily="34" charset="0"/>
              </a:rPr>
              <a:t>fontsize</a:t>
            </a:r>
            <a:r>
              <a:rPr lang="en-US" sz="1000" dirty="0">
                <a:solidFill>
                  <a:schemeClr val="bg1"/>
                </a:solidFill>
                <a:latin typeface="PT Sans" panose="020B0503020203020204" pitchFamily="34" charset="0"/>
              </a:rPr>
              <a:t>=8)</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ax.set_xlabel</a:t>
            </a:r>
            <a:r>
              <a:rPr lang="en-US" sz="1000" dirty="0">
                <a:solidFill>
                  <a:schemeClr val="bg1"/>
                </a:solidFill>
                <a:latin typeface="PT Sans" panose="020B0503020203020204" pitchFamily="34" charset="0"/>
              </a:rPr>
              <a:t>("Deaths")</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ax.set_ylabel</a:t>
            </a:r>
            <a:r>
              <a:rPr lang="en-US" sz="1000" dirty="0">
                <a:solidFill>
                  <a:schemeClr val="bg1"/>
                </a:solidFill>
                <a:latin typeface="PT Sans" panose="020B0503020203020204" pitchFamily="34" charset="0"/>
              </a:rPr>
              <a:t>("Confirmed Cases")</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ax.set_title</a:t>
            </a:r>
            <a:r>
              <a:rPr lang="en-US" sz="1000" dirty="0">
                <a:solidFill>
                  <a:schemeClr val="bg1"/>
                </a:solidFill>
                <a:latin typeface="PT Sans" panose="020B0503020203020204" pitchFamily="34" charset="0"/>
              </a:rPr>
              <a:t>("Relationship between Deaths and Confirmed Cases")</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ax.grid</a:t>
            </a:r>
            <a:r>
              <a:rPr lang="en-US" sz="1000" dirty="0">
                <a:solidFill>
                  <a:schemeClr val="bg1"/>
                </a:solidFill>
                <a:latin typeface="PT Sans" panose="020B0503020203020204" pitchFamily="34" charset="0"/>
              </a:rPr>
              <a:t>(True, </a:t>
            </a:r>
            <a:r>
              <a:rPr lang="en-US" sz="1000" dirty="0" err="1">
                <a:solidFill>
                  <a:schemeClr val="bg1"/>
                </a:solidFill>
                <a:latin typeface="PT Sans" panose="020B0503020203020204" pitchFamily="34" charset="0"/>
              </a:rPr>
              <a:t>linestyle</a:t>
            </a:r>
            <a:r>
              <a:rPr lang="en-US" sz="1000" dirty="0">
                <a:solidFill>
                  <a:schemeClr val="bg1"/>
                </a:solidFill>
                <a:latin typeface="PT Sans" panose="020B0503020203020204" pitchFamily="34" charset="0"/>
              </a:rPr>
              <a:t>="--", alpha=0.4)</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ax.legend</a:t>
            </a:r>
            <a:r>
              <a:rPr lang="en-US" sz="1000" dirty="0">
                <a:solidFill>
                  <a:schemeClr val="bg1"/>
                </a:solidFill>
                <a:latin typeface="PT Sans" panose="020B0503020203020204" pitchFamily="34" charset="0"/>
              </a:rPr>
              <a:t>(loc="upper left", </a:t>
            </a:r>
            <a:r>
              <a:rPr lang="en-US" sz="1000" dirty="0" err="1">
                <a:solidFill>
                  <a:schemeClr val="bg1"/>
                </a:solidFill>
                <a:latin typeface="PT Sans" panose="020B0503020203020204" pitchFamily="34" charset="0"/>
              </a:rPr>
              <a:t>bbox_to_anchor</a:t>
            </a:r>
            <a:r>
              <a:rPr lang="en-US" sz="1000" dirty="0">
                <a:solidFill>
                  <a:schemeClr val="bg1"/>
                </a:solidFill>
                <a:latin typeface="PT Sans" panose="020B0503020203020204" pitchFamily="34" charset="0"/>
              </a:rPr>
              <a:t>=(1, 1))</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ax.set_facecolor</a:t>
            </a:r>
            <a:r>
              <a:rPr lang="en-US" sz="1000" dirty="0">
                <a:solidFill>
                  <a:schemeClr val="bg1"/>
                </a:solidFill>
                <a:latin typeface="PT Sans" panose="020B0503020203020204" pitchFamily="34" charset="0"/>
              </a:rPr>
              <a:t>((0.2, 0.4, 0.6))</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ax.spines</a:t>
            </a:r>
            <a:r>
              <a:rPr lang="en-US" sz="1000" dirty="0">
                <a:solidFill>
                  <a:schemeClr val="bg1"/>
                </a:solidFill>
                <a:latin typeface="PT Sans" panose="020B0503020203020204" pitchFamily="34" charset="0"/>
              </a:rPr>
              <a:t>['top'].</a:t>
            </a:r>
            <a:r>
              <a:rPr lang="en-US" sz="1000" dirty="0" err="1">
                <a:solidFill>
                  <a:schemeClr val="bg1"/>
                </a:solidFill>
                <a:latin typeface="PT Sans" panose="020B0503020203020204" pitchFamily="34" charset="0"/>
              </a:rPr>
              <a:t>set_visible</a:t>
            </a:r>
            <a:r>
              <a:rPr lang="en-US" sz="1000" dirty="0">
                <a:solidFill>
                  <a:schemeClr val="bg1"/>
                </a:solidFill>
                <a:latin typeface="PT Sans" panose="020B0503020203020204" pitchFamily="34" charset="0"/>
              </a:rPr>
              <a:t>(False)</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ax.spines</a:t>
            </a:r>
            <a:r>
              <a:rPr lang="en-US" sz="1000" dirty="0">
                <a:solidFill>
                  <a:schemeClr val="bg1"/>
                </a:solidFill>
                <a:latin typeface="PT Sans" panose="020B0503020203020204" pitchFamily="34" charset="0"/>
              </a:rPr>
              <a:t>['right'].</a:t>
            </a:r>
            <a:r>
              <a:rPr lang="en-US" sz="1000" dirty="0" err="1">
                <a:solidFill>
                  <a:schemeClr val="bg1"/>
                </a:solidFill>
                <a:latin typeface="PT Sans" panose="020B0503020203020204" pitchFamily="34" charset="0"/>
              </a:rPr>
              <a:t>set_visible</a:t>
            </a:r>
            <a:r>
              <a:rPr lang="en-US" sz="1000" dirty="0">
                <a:solidFill>
                  <a:schemeClr val="bg1"/>
                </a:solidFill>
                <a:latin typeface="PT Sans" panose="020B0503020203020204" pitchFamily="34" charset="0"/>
              </a:rPr>
              <a:t>(False)</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plt.tight_layout</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canvas = </a:t>
            </a:r>
            <a:r>
              <a:rPr lang="en-US" sz="1000" dirty="0" err="1">
                <a:solidFill>
                  <a:schemeClr val="bg1"/>
                </a:solidFill>
                <a:latin typeface="PT Sans" panose="020B0503020203020204" pitchFamily="34" charset="0"/>
              </a:rPr>
              <a:t>FigureCanvasTkAgg</a:t>
            </a:r>
            <a:r>
              <a:rPr lang="en-US" sz="1000" dirty="0">
                <a:solidFill>
                  <a:schemeClr val="bg1"/>
                </a:solidFill>
                <a:latin typeface="PT Sans" panose="020B0503020203020204" pitchFamily="34" charset="0"/>
              </a:rPr>
              <a:t>(fig, master=</a:t>
            </a:r>
            <a:r>
              <a:rPr lang="en-US" sz="1000" dirty="0" err="1">
                <a:solidFill>
                  <a:schemeClr val="bg1"/>
                </a:solidFill>
                <a:latin typeface="PT Sans" panose="020B0503020203020204" pitchFamily="34" charset="0"/>
              </a:rPr>
              <a:t>death_confirmed_window</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canvas.draw</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canvas.get_tk_widget</a:t>
            </a:r>
            <a:r>
              <a:rPr lang="en-US" sz="1000" dirty="0">
                <a:solidFill>
                  <a:schemeClr val="bg1"/>
                </a:solidFill>
                <a:latin typeface="PT Sans" panose="020B0503020203020204" pitchFamily="34" charset="0"/>
              </a:rPr>
              <a:t>().pack()</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death_confirmed_window.mainloop</a:t>
            </a:r>
            <a:r>
              <a:rPr lang="en-US" sz="1000" dirty="0">
                <a:solidFill>
                  <a:schemeClr val="bg1"/>
                </a:solidFill>
                <a:latin typeface="PT Sans" panose="020B0503020203020204" pitchFamily="34" charset="0"/>
              </a:rPr>
              <a:t>()</a:t>
            </a:r>
          </a:p>
        </p:txBody>
      </p:sp>
      <p:pic>
        <p:nvPicPr>
          <p:cNvPr id="2" name="Picture 1">
            <a:extLst>
              <a:ext uri="{FF2B5EF4-FFF2-40B4-BE49-F238E27FC236}">
                <a16:creationId xmlns:a16="http://schemas.microsoft.com/office/drawing/2014/main" id="{95C9EB1B-F54F-9EDF-652D-93A777EB1586}"/>
              </a:ext>
            </a:extLst>
          </p:cNvPr>
          <p:cNvPicPr>
            <a:picLocks noChangeAspect="1"/>
          </p:cNvPicPr>
          <p:nvPr/>
        </p:nvPicPr>
        <p:blipFill>
          <a:blip r:embed="rId2"/>
          <a:stretch>
            <a:fillRect/>
          </a:stretch>
        </p:blipFill>
        <p:spPr>
          <a:xfrm>
            <a:off x="5961987" y="3512871"/>
            <a:ext cx="3194756" cy="1630629"/>
          </a:xfrm>
          <a:prstGeom prst="rect">
            <a:avLst/>
          </a:prstGeom>
        </p:spPr>
      </p:pic>
    </p:spTree>
    <p:extLst>
      <p:ext uri="{BB962C8B-B14F-4D97-AF65-F5344CB8AC3E}">
        <p14:creationId xmlns:p14="http://schemas.microsoft.com/office/powerpoint/2010/main" val="9621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08532" y="193967"/>
            <a:ext cx="646663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GUI VISUALIZATION (Recovery and Mortality)</a:t>
            </a:r>
          </a:p>
        </p:txBody>
      </p:sp>
      <p:pic>
        <p:nvPicPr>
          <p:cNvPr id="4" name="Picture 3">
            <a:extLst>
              <a:ext uri="{FF2B5EF4-FFF2-40B4-BE49-F238E27FC236}">
                <a16:creationId xmlns:a16="http://schemas.microsoft.com/office/drawing/2014/main" id="{E32BFCF9-77ED-BE4C-DAB6-E29A7C5584A4}"/>
              </a:ext>
            </a:extLst>
          </p:cNvPr>
          <p:cNvPicPr>
            <a:picLocks noChangeAspect="1"/>
          </p:cNvPicPr>
          <p:nvPr/>
        </p:nvPicPr>
        <p:blipFill>
          <a:blip r:embed="rId2"/>
          <a:stretch>
            <a:fillRect/>
          </a:stretch>
        </p:blipFill>
        <p:spPr>
          <a:xfrm>
            <a:off x="565593" y="594077"/>
            <a:ext cx="8012814" cy="4079736"/>
          </a:xfrm>
          <a:prstGeom prst="rect">
            <a:avLst/>
          </a:prstGeom>
        </p:spPr>
      </p:pic>
    </p:spTree>
    <p:extLst>
      <p:ext uri="{BB962C8B-B14F-4D97-AF65-F5344CB8AC3E}">
        <p14:creationId xmlns:p14="http://schemas.microsoft.com/office/powerpoint/2010/main" val="2611825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72"/>
        <p:cNvGrpSpPr/>
        <p:nvPr/>
      </p:nvGrpSpPr>
      <p:grpSpPr>
        <a:xfrm>
          <a:off x="0" y="0"/>
          <a:ext cx="0" cy="0"/>
          <a:chOff x="0" y="0"/>
          <a:chExt cx="0" cy="0"/>
        </a:xfrm>
      </p:grpSpPr>
      <p:grpSp>
        <p:nvGrpSpPr>
          <p:cNvPr id="3375" name="Google Shape;3375;p48"/>
          <p:cNvGrpSpPr/>
          <p:nvPr/>
        </p:nvGrpSpPr>
        <p:grpSpPr>
          <a:xfrm>
            <a:off x="8058476" y="4879932"/>
            <a:ext cx="1252897" cy="51000"/>
            <a:chOff x="2915381" y="4104819"/>
            <a:chExt cx="1252897" cy="51000"/>
          </a:xfrm>
        </p:grpSpPr>
        <p:sp>
          <p:nvSpPr>
            <p:cNvPr id="3376" name="Google Shape;3376;p4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48"/>
          <p:cNvSpPr/>
          <p:nvPr/>
        </p:nvSpPr>
        <p:spPr>
          <a:xfrm flipH="1">
            <a:off x="8554554"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1" name="Google Shape;3391;p48"/>
          <p:cNvGrpSpPr/>
          <p:nvPr/>
        </p:nvGrpSpPr>
        <p:grpSpPr>
          <a:xfrm rot="5400000" flipH="1">
            <a:off x="9273749" y="-484414"/>
            <a:ext cx="302065" cy="1520982"/>
            <a:chOff x="-108754" y="2690919"/>
            <a:chExt cx="302065" cy="1520982"/>
          </a:xfrm>
        </p:grpSpPr>
        <p:sp>
          <p:nvSpPr>
            <p:cNvPr id="3392" name="Google Shape;3392;p4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48"/>
          <p:cNvGrpSpPr/>
          <p:nvPr/>
        </p:nvGrpSpPr>
        <p:grpSpPr>
          <a:xfrm>
            <a:off x="8830221" y="1872159"/>
            <a:ext cx="2297800" cy="347400"/>
            <a:chOff x="7805645" y="2296729"/>
            <a:chExt cx="2297800" cy="347400"/>
          </a:xfrm>
        </p:grpSpPr>
        <p:sp>
          <p:nvSpPr>
            <p:cNvPr id="3398" name="Google Shape;3398;p48"/>
            <p:cNvSpPr/>
            <p:nvPr/>
          </p:nvSpPr>
          <p:spPr>
            <a:xfrm flipH="1">
              <a:off x="8108745" y="257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flipH="1">
              <a:off x="7805645" y="2296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0" name="Google Shape;3400;p48"/>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1" name="Google Shape;3401;p48"/>
          <p:cNvGrpSpPr/>
          <p:nvPr/>
        </p:nvGrpSpPr>
        <p:grpSpPr>
          <a:xfrm rot="10800000">
            <a:off x="-11" y="398178"/>
            <a:ext cx="883262" cy="242091"/>
            <a:chOff x="2300350" y="2601250"/>
            <a:chExt cx="2275275" cy="623625"/>
          </a:xfrm>
        </p:grpSpPr>
        <p:sp>
          <p:nvSpPr>
            <p:cNvPr id="3402" name="Google Shape;3402;p4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99DAECC-B67A-D05F-6502-3DFA151965F7}"/>
              </a:ext>
            </a:extLst>
          </p:cNvPr>
          <p:cNvSpPr txBox="1"/>
          <p:nvPr/>
        </p:nvSpPr>
        <p:spPr>
          <a:xfrm>
            <a:off x="-12" y="916192"/>
            <a:ext cx="5093773" cy="4093428"/>
          </a:xfrm>
          <a:prstGeom prst="rect">
            <a:avLst/>
          </a:prstGeom>
          <a:noFill/>
        </p:spPr>
        <p:txBody>
          <a:bodyPr wrap="square">
            <a:spAutoFit/>
          </a:bodyPr>
          <a:lstStyle/>
          <a:p>
            <a:r>
              <a:rPr lang="en-US" sz="1000" dirty="0">
                <a:solidFill>
                  <a:schemeClr val="bg1"/>
                </a:solidFill>
                <a:latin typeface="PT Sans" panose="020B0503020203020204" pitchFamily="34" charset="0"/>
              </a:rPr>
              <a:t>def </a:t>
            </a:r>
            <a:r>
              <a:rPr lang="en-US" sz="1000" dirty="0" err="1">
                <a:solidFill>
                  <a:schemeClr val="bg1"/>
                </a:solidFill>
                <a:latin typeface="PT Sans" panose="020B0503020203020204" pitchFamily="34" charset="0"/>
              </a:rPr>
              <a:t>show_recovery_mortality</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recovery_mortality_window</a:t>
            </a:r>
            <a:r>
              <a:rPr lang="en-US" sz="1000" dirty="0">
                <a:solidFill>
                  <a:schemeClr val="bg1"/>
                </a:solidFill>
                <a:latin typeface="PT Sans" panose="020B0503020203020204" pitchFamily="34" charset="0"/>
              </a:rPr>
              <a:t> = </a:t>
            </a:r>
            <a:r>
              <a:rPr lang="en-US" sz="1000" dirty="0" err="1">
                <a:solidFill>
                  <a:schemeClr val="bg1"/>
                </a:solidFill>
                <a:latin typeface="PT Sans" panose="020B0503020203020204" pitchFamily="34" charset="0"/>
              </a:rPr>
              <a:t>Toplevel</a:t>
            </a:r>
            <a:r>
              <a:rPr lang="en-US" sz="1000" dirty="0">
                <a:solidFill>
                  <a:schemeClr val="bg1"/>
                </a:solidFill>
                <a:latin typeface="PT Sans" panose="020B0503020203020204" pitchFamily="34" charset="0"/>
              </a:rPr>
              <a:t>(root)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recovery_mortality_window.title</a:t>
            </a:r>
            <a:r>
              <a:rPr lang="en-US" sz="1000" dirty="0">
                <a:solidFill>
                  <a:schemeClr val="bg1"/>
                </a:solidFill>
                <a:latin typeface="PT Sans" panose="020B0503020203020204" pitchFamily="34" charset="0"/>
              </a:rPr>
              <a:t>("Recovery and Mortality Chart")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india_data</a:t>
            </a:r>
            <a:r>
              <a:rPr lang="en-US" sz="1000" dirty="0">
                <a:solidFill>
                  <a:schemeClr val="bg1"/>
                </a:solidFill>
                <a:latin typeface="PT Sans" panose="020B0503020203020204" pitchFamily="34" charset="0"/>
              </a:rPr>
              <a:t> = </a:t>
            </a:r>
            <a:r>
              <a:rPr lang="en-US" sz="1000" dirty="0" err="1">
                <a:solidFill>
                  <a:schemeClr val="bg1"/>
                </a:solidFill>
                <a:latin typeface="PT Sans" panose="020B0503020203020204" pitchFamily="34" charset="0"/>
              </a:rPr>
              <a:t>pd.read_csv</a:t>
            </a:r>
            <a:r>
              <a:rPr lang="en-US" sz="1000" dirty="0">
                <a:solidFill>
                  <a:schemeClr val="bg1"/>
                </a:solidFill>
                <a:latin typeface="PT Sans" panose="020B0503020203020204" pitchFamily="34" charset="0"/>
              </a:rPr>
              <a:t>("C:\\Users\MBG Traders\Downloads\\your_dataset_without_outliers.csv")</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overall_mortality_india</a:t>
            </a:r>
            <a:r>
              <a:rPr lang="en-US" sz="1000" dirty="0">
                <a:solidFill>
                  <a:schemeClr val="bg1"/>
                </a:solidFill>
                <a:latin typeface="PT Sans" panose="020B0503020203020204" pitchFamily="34" charset="0"/>
              </a:rPr>
              <a:t> = (</a:t>
            </a:r>
            <a:r>
              <a:rPr lang="en-US" sz="1000" dirty="0" err="1">
                <a:solidFill>
                  <a:schemeClr val="bg1"/>
                </a:solidFill>
                <a:latin typeface="PT Sans" panose="020B0503020203020204" pitchFamily="34" charset="0"/>
              </a:rPr>
              <a:t>india_data</a:t>
            </a:r>
            <a:r>
              <a:rPr lang="en-US" sz="1000" dirty="0">
                <a:solidFill>
                  <a:schemeClr val="bg1"/>
                </a:solidFill>
                <a:latin typeface="PT Sans" panose="020B0503020203020204" pitchFamily="34" charset="0"/>
              </a:rPr>
              <a:t>['Deaths'].sum() / </a:t>
            </a:r>
            <a:r>
              <a:rPr lang="en-US" sz="1000" dirty="0" err="1">
                <a:solidFill>
                  <a:schemeClr val="bg1"/>
                </a:solidFill>
                <a:latin typeface="PT Sans" panose="020B0503020203020204" pitchFamily="34" charset="0"/>
              </a:rPr>
              <a:t>india_data</a:t>
            </a:r>
            <a:r>
              <a:rPr lang="en-US" sz="1000" dirty="0">
                <a:solidFill>
                  <a:schemeClr val="bg1"/>
                </a:solidFill>
                <a:latin typeface="PT Sans" panose="020B0503020203020204" pitchFamily="34" charset="0"/>
              </a:rPr>
              <a:t>['Confirmed'].sum()) * 100</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overall_recovery_india</a:t>
            </a:r>
            <a:r>
              <a:rPr lang="en-US" sz="1000" dirty="0">
                <a:solidFill>
                  <a:schemeClr val="bg1"/>
                </a:solidFill>
                <a:latin typeface="PT Sans" panose="020B0503020203020204" pitchFamily="34" charset="0"/>
              </a:rPr>
              <a:t> = (</a:t>
            </a:r>
            <a:r>
              <a:rPr lang="en-US" sz="1000" dirty="0" err="1">
                <a:solidFill>
                  <a:schemeClr val="bg1"/>
                </a:solidFill>
                <a:latin typeface="PT Sans" panose="020B0503020203020204" pitchFamily="34" charset="0"/>
              </a:rPr>
              <a:t>india_data</a:t>
            </a:r>
            <a:r>
              <a:rPr lang="en-US" sz="1000" dirty="0">
                <a:solidFill>
                  <a:schemeClr val="bg1"/>
                </a:solidFill>
                <a:latin typeface="PT Sans" panose="020B0503020203020204" pitchFamily="34" charset="0"/>
              </a:rPr>
              <a:t>['Cured'].sum() / </a:t>
            </a:r>
            <a:r>
              <a:rPr lang="en-US" sz="1000" dirty="0" err="1">
                <a:solidFill>
                  <a:schemeClr val="bg1"/>
                </a:solidFill>
                <a:latin typeface="PT Sans" panose="020B0503020203020204" pitchFamily="34" charset="0"/>
              </a:rPr>
              <a:t>india_data</a:t>
            </a:r>
            <a:r>
              <a:rPr lang="en-US" sz="1000" dirty="0">
                <a:solidFill>
                  <a:schemeClr val="bg1"/>
                </a:solidFill>
                <a:latin typeface="PT Sans" panose="020B0503020203020204" pitchFamily="34" charset="0"/>
              </a:rPr>
              <a:t>['Confirmed'].sum()) * 100</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global_data</a:t>
            </a:r>
            <a:r>
              <a:rPr lang="en-US" sz="1000" dirty="0">
                <a:solidFill>
                  <a:schemeClr val="bg1"/>
                </a:solidFill>
                <a:latin typeface="PT Sans" panose="020B0503020203020204" pitchFamily="34" charset="0"/>
              </a:rPr>
              <a:t> = </a:t>
            </a:r>
            <a:r>
              <a:rPr lang="en-US" sz="1000" dirty="0" err="1">
                <a:solidFill>
                  <a:schemeClr val="bg1"/>
                </a:solidFill>
                <a:latin typeface="PT Sans" panose="020B0503020203020204" pitchFamily="34" charset="0"/>
              </a:rPr>
              <a:t>pd.read_csv</a:t>
            </a:r>
            <a:r>
              <a:rPr lang="en-US" sz="1000" dirty="0">
                <a:solidFill>
                  <a:schemeClr val="bg1"/>
                </a:solidFill>
                <a:latin typeface="PT Sans" panose="020B0503020203020204" pitchFamily="34" charset="0"/>
              </a:rPr>
              <a:t>('C:/Users/MBG Traders/Desktop/worldometer_coronavirus_daily_data.csv')</a:t>
            </a:r>
          </a:p>
          <a:p>
            <a:r>
              <a:rPr lang="en-US" sz="1000" dirty="0">
                <a:solidFill>
                  <a:schemeClr val="bg1"/>
                </a:solidFill>
                <a:latin typeface="PT Sans" panose="020B0503020203020204" pitchFamily="34" charset="0"/>
              </a:rPr>
              <a:t>    # Calculate the overall mortality and recovery rates globally</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overall_mortality_global</a:t>
            </a:r>
            <a:r>
              <a:rPr lang="en-US" sz="1000" dirty="0">
                <a:solidFill>
                  <a:schemeClr val="bg1"/>
                </a:solidFill>
                <a:latin typeface="PT Sans" panose="020B0503020203020204" pitchFamily="34" charset="0"/>
              </a:rPr>
              <a:t> = (</a:t>
            </a:r>
            <a:r>
              <a:rPr lang="en-US" sz="1000" dirty="0" err="1">
                <a:solidFill>
                  <a:schemeClr val="bg1"/>
                </a:solidFill>
                <a:latin typeface="PT Sans" panose="020B0503020203020204" pitchFamily="34" charset="0"/>
              </a:rPr>
              <a:t>global_data</a:t>
            </a:r>
            <a:r>
              <a:rPr lang="en-US" sz="1000" dirty="0">
                <a:solidFill>
                  <a:schemeClr val="bg1"/>
                </a:solidFill>
                <a:latin typeface="PT Sans" panose="020B0503020203020204" pitchFamily="34" charset="0"/>
              </a:rPr>
              <a:t>['Death'].sum() / </a:t>
            </a:r>
            <a:r>
              <a:rPr lang="en-US" sz="1000" dirty="0" err="1">
                <a:solidFill>
                  <a:schemeClr val="bg1"/>
                </a:solidFill>
                <a:latin typeface="PT Sans" panose="020B0503020203020204" pitchFamily="34" charset="0"/>
              </a:rPr>
              <a:t>global_data</a:t>
            </a:r>
            <a:r>
              <a:rPr lang="en-US" sz="1000" dirty="0">
                <a:solidFill>
                  <a:schemeClr val="bg1"/>
                </a:solidFill>
                <a:latin typeface="PT Sans" panose="020B0503020203020204" pitchFamily="34" charset="0"/>
              </a:rPr>
              <a:t>['Confirmed'].sum()) * 100</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overall_recovery_global</a:t>
            </a:r>
            <a:r>
              <a:rPr lang="en-US" sz="1000" dirty="0">
                <a:solidFill>
                  <a:schemeClr val="bg1"/>
                </a:solidFill>
                <a:latin typeface="PT Sans" panose="020B0503020203020204" pitchFamily="34" charset="0"/>
              </a:rPr>
              <a:t> = (</a:t>
            </a:r>
            <a:r>
              <a:rPr lang="en-US" sz="1000" dirty="0" err="1">
                <a:solidFill>
                  <a:schemeClr val="bg1"/>
                </a:solidFill>
                <a:latin typeface="PT Sans" panose="020B0503020203020204" pitchFamily="34" charset="0"/>
              </a:rPr>
              <a:t>global_data</a:t>
            </a:r>
            <a:r>
              <a:rPr lang="en-US" sz="1000" dirty="0">
                <a:solidFill>
                  <a:schemeClr val="bg1"/>
                </a:solidFill>
                <a:latin typeface="PT Sans" panose="020B0503020203020204" pitchFamily="34" charset="0"/>
              </a:rPr>
              <a:t>['Cured'].sum() / </a:t>
            </a:r>
            <a:r>
              <a:rPr lang="en-US" sz="1000" dirty="0" err="1">
                <a:solidFill>
                  <a:schemeClr val="bg1"/>
                </a:solidFill>
                <a:latin typeface="PT Sans" panose="020B0503020203020204" pitchFamily="34" charset="0"/>
              </a:rPr>
              <a:t>global_data</a:t>
            </a:r>
            <a:r>
              <a:rPr lang="en-US" sz="1000" dirty="0">
                <a:solidFill>
                  <a:schemeClr val="bg1"/>
                </a:solidFill>
                <a:latin typeface="PT Sans" panose="020B0503020203020204" pitchFamily="34" charset="0"/>
              </a:rPr>
              <a:t>['Confirmed'].sum()) * 100</a:t>
            </a:r>
          </a:p>
          <a:p>
            <a:r>
              <a:rPr lang="en-US" sz="1000" dirty="0">
                <a:solidFill>
                  <a:schemeClr val="bg1"/>
                </a:solidFill>
                <a:latin typeface="PT Sans" panose="020B0503020203020204" pitchFamily="34" charset="0"/>
              </a:rPr>
              <a:t>    fig = </a:t>
            </a:r>
            <a:r>
              <a:rPr lang="en-US" sz="1000" dirty="0" err="1">
                <a:solidFill>
                  <a:schemeClr val="bg1"/>
                </a:solidFill>
                <a:latin typeface="PT Sans" panose="020B0503020203020204" pitchFamily="34" charset="0"/>
              </a:rPr>
              <a:t>plt.figure</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figsize</a:t>
            </a:r>
            <a:r>
              <a:rPr lang="en-US" sz="1000" dirty="0">
                <a:solidFill>
                  <a:schemeClr val="bg1"/>
                </a:solidFill>
                <a:latin typeface="PT Sans" panose="020B0503020203020204" pitchFamily="34" charset="0"/>
              </a:rPr>
              <a:t>=(9, 6))</a:t>
            </a:r>
          </a:p>
          <a:p>
            <a:r>
              <a:rPr lang="en-US" sz="1000" dirty="0">
                <a:solidFill>
                  <a:schemeClr val="bg1"/>
                </a:solidFill>
                <a:latin typeface="PT Sans" panose="020B0503020203020204" pitchFamily="34" charset="0"/>
              </a:rPr>
              <a:t>    colors = ['#28a745', '#dc3545', '#ff5733', '#ffa500']</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plt.bar</a:t>
            </a:r>
            <a:r>
              <a:rPr lang="en-US" sz="1000" dirty="0">
                <a:solidFill>
                  <a:schemeClr val="bg1"/>
                </a:solidFill>
                <a:latin typeface="PT Sans" panose="020B0503020203020204" pitchFamily="34" charset="0"/>
              </a:rPr>
              <a:t>(['India (Mortality)', 'India (Recovery)', 'Global (Mortality)', 'Global (Recovery)'],</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overall_mortality_india</a:t>
            </a:r>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overall_recovery_india</a:t>
            </a:r>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overall_mortality_global</a:t>
            </a:r>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overall_recovery_global</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color=colors)</a:t>
            </a:r>
          </a:p>
          <a:p>
            <a:r>
              <a:rPr lang="en-US" sz="1000" dirty="0">
                <a:solidFill>
                  <a:schemeClr val="bg1"/>
                </a:solidFill>
                <a:latin typeface="PT Sans" panose="020B0503020203020204" pitchFamily="34" charset="0"/>
              </a:rPr>
              <a:t>    # Set the axis labels and title</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plt.xlabel</a:t>
            </a:r>
            <a:r>
              <a:rPr lang="en-US" sz="1000" dirty="0">
                <a:solidFill>
                  <a:schemeClr val="bg1"/>
                </a:solidFill>
                <a:latin typeface="PT Sans" panose="020B0503020203020204" pitchFamily="34" charset="0"/>
              </a:rPr>
              <a:t>('Dataset', </a:t>
            </a:r>
            <a:r>
              <a:rPr lang="en-US" sz="1000" dirty="0" err="1">
                <a:solidFill>
                  <a:schemeClr val="bg1"/>
                </a:solidFill>
                <a:latin typeface="PT Sans" panose="020B0503020203020204" pitchFamily="34" charset="0"/>
              </a:rPr>
              <a:t>fontsize</a:t>
            </a:r>
            <a:r>
              <a:rPr lang="en-US" sz="1000" dirty="0">
                <a:solidFill>
                  <a:schemeClr val="bg1"/>
                </a:solidFill>
                <a:latin typeface="PT Sans" panose="020B0503020203020204" pitchFamily="34" charset="0"/>
              </a:rPr>
              <a:t>=12, </a:t>
            </a:r>
            <a:r>
              <a:rPr lang="en-US" sz="1000" dirty="0" err="1">
                <a:solidFill>
                  <a:schemeClr val="bg1"/>
                </a:solidFill>
                <a:latin typeface="PT Sans" panose="020B0503020203020204" pitchFamily="34" charset="0"/>
              </a:rPr>
              <a:t>fontweight</a:t>
            </a:r>
            <a:r>
              <a:rPr lang="en-US" sz="1000" dirty="0">
                <a:solidFill>
                  <a:schemeClr val="bg1"/>
                </a:solidFill>
                <a:latin typeface="PT Sans" panose="020B0503020203020204" pitchFamily="34" charset="0"/>
              </a:rPr>
              <a:t>='bold', color='white')</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plt.ylabel</a:t>
            </a:r>
            <a:r>
              <a:rPr lang="en-US" sz="1000" dirty="0">
                <a:solidFill>
                  <a:schemeClr val="bg1"/>
                </a:solidFill>
                <a:latin typeface="PT Sans" panose="020B0503020203020204" pitchFamily="34" charset="0"/>
              </a:rPr>
              <a:t>('Rate (%)', </a:t>
            </a:r>
            <a:r>
              <a:rPr lang="en-US" sz="1000" dirty="0" err="1">
                <a:solidFill>
                  <a:schemeClr val="bg1"/>
                </a:solidFill>
                <a:latin typeface="PT Sans" panose="020B0503020203020204" pitchFamily="34" charset="0"/>
              </a:rPr>
              <a:t>fontsize</a:t>
            </a:r>
            <a:r>
              <a:rPr lang="en-US" sz="1000" dirty="0">
                <a:solidFill>
                  <a:schemeClr val="bg1"/>
                </a:solidFill>
                <a:latin typeface="PT Sans" panose="020B0503020203020204" pitchFamily="34" charset="0"/>
              </a:rPr>
              <a:t>=12, </a:t>
            </a:r>
            <a:r>
              <a:rPr lang="en-US" sz="1000" dirty="0" err="1">
                <a:solidFill>
                  <a:schemeClr val="bg1"/>
                </a:solidFill>
                <a:latin typeface="PT Sans" panose="020B0503020203020204" pitchFamily="34" charset="0"/>
              </a:rPr>
              <a:t>fontweight</a:t>
            </a:r>
            <a:r>
              <a:rPr lang="en-US" sz="1000" dirty="0">
                <a:solidFill>
                  <a:schemeClr val="bg1"/>
                </a:solidFill>
                <a:latin typeface="PT Sans" panose="020B0503020203020204" pitchFamily="34" charset="0"/>
              </a:rPr>
              <a:t>='bold', color='white')</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plt.title</a:t>
            </a:r>
            <a:r>
              <a:rPr lang="en-US" sz="1000" dirty="0">
                <a:solidFill>
                  <a:schemeClr val="bg1"/>
                </a:solidFill>
                <a:latin typeface="PT Sans" panose="020B0503020203020204" pitchFamily="34" charset="0"/>
              </a:rPr>
              <a:t>('Comparison of Overall Mortality and Recovery Rates (India vs Global)',</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fontsize</a:t>
            </a:r>
            <a:r>
              <a:rPr lang="en-US" sz="1000" dirty="0">
                <a:solidFill>
                  <a:schemeClr val="bg1"/>
                </a:solidFill>
                <a:latin typeface="PT Sans" panose="020B0503020203020204" pitchFamily="34" charset="0"/>
              </a:rPr>
              <a:t>=14, </a:t>
            </a:r>
            <a:r>
              <a:rPr lang="en-US" sz="1000" dirty="0" err="1">
                <a:solidFill>
                  <a:schemeClr val="bg1"/>
                </a:solidFill>
                <a:latin typeface="PT Sans" panose="020B0503020203020204" pitchFamily="34" charset="0"/>
              </a:rPr>
              <a:t>fontweight</a:t>
            </a:r>
            <a:r>
              <a:rPr lang="en-US" sz="1000" dirty="0">
                <a:solidFill>
                  <a:schemeClr val="bg1"/>
                </a:solidFill>
                <a:latin typeface="PT Sans" panose="020B0503020203020204" pitchFamily="34" charset="0"/>
              </a:rPr>
              <a:t>='bold', color='white')</a:t>
            </a:r>
            <a:endParaRPr lang="en-PK" sz="1000" dirty="0">
              <a:solidFill>
                <a:schemeClr val="bg1"/>
              </a:solidFill>
              <a:latin typeface="PT Sans" panose="020B0503020203020204" pitchFamily="34" charset="0"/>
            </a:endParaRPr>
          </a:p>
        </p:txBody>
      </p:sp>
      <p:sp>
        <p:nvSpPr>
          <p:cNvPr id="5" name="TextBox 4">
            <a:extLst>
              <a:ext uri="{FF2B5EF4-FFF2-40B4-BE49-F238E27FC236}">
                <a16:creationId xmlns:a16="http://schemas.microsoft.com/office/drawing/2014/main" id="{8C9C32E3-364F-1D0D-094C-037A361641F2}"/>
              </a:ext>
            </a:extLst>
          </p:cNvPr>
          <p:cNvSpPr txBox="1"/>
          <p:nvPr/>
        </p:nvSpPr>
        <p:spPr>
          <a:xfrm>
            <a:off x="5003950" y="749723"/>
            <a:ext cx="4763857" cy="2708434"/>
          </a:xfrm>
          <a:prstGeom prst="rect">
            <a:avLst/>
          </a:prstGeom>
          <a:noFill/>
        </p:spPr>
        <p:txBody>
          <a:bodyPr wrap="square">
            <a:spAutoFit/>
          </a:bodyPr>
          <a:lstStyle/>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label_fontsize</a:t>
            </a:r>
            <a:r>
              <a:rPr lang="en-US" sz="1000" dirty="0">
                <a:solidFill>
                  <a:schemeClr val="bg1"/>
                </a:solidFill>
                <a:latin typeface="PT Sans" panose="020B0503020203020204" pitchFamily="34" charset="0"/>
              </a:rPr>
              <a:t> = 10</a:t>
            </a:r>
          </a:p>
          <a:p>
            <a:r>
              <a:rPr lang="en-US" sz="1000" dirty="0">
                <a:solidFill>
                  <a:schemeClr val="bg1"/>
                </a:solidFill>
                <a:latin typeface="PT Sans" panose="020B0503020203020204" pitchFamily="34" charset="0"/>
              </a:rPr>
              <a:t>    for </a:t>
            </a:r>
            <a:r>
              <a:rPr lang="en-US" sz="1000" dirty="0" err="1">
                <a:solidFill>
                  <a:schemeClr val="bg1"/>
                </a:solidFill>
                <a:latin typeface="PT Sans" panose="020B0503020203020204" pitchFamily="34" charset="0"/>
              </a:rPr>
              <a:t>i</a:t>
            </a:r>
            <a:r>
              <a:rPr lang="en-US" sz="1000" dirty="0">
                <a:solidFill>
                  <a:schemeClr val="bg1"/>
                </a:solidFill>
                <a:latin typeface="PT Sans" panose="020B0503020203020204" pitchFamily="34" charset="0"/>
              </a:rPr>
              <a:t>, rate in enumerate([</a:t>
            </a:r>
            <a:r>
              <a:rPr lang="en-US" sz="1000" dirty="0" err="1">
                <a:solidFill>
                  <a:schemeClr val="bg1"/>
                </a:solidFill>
                <a:latin typeface="PT Sans" panose="020B0503020203020204" pitchFamily="34" charset="0"/>
              </a:rPr>
              <a:t>overall_mortality_india</a:t>
            </a:r>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overall_recovery_india</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overall_mortality_global</a:t>
            </a:r>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overall_recovery_global</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plt.text</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i</a:t>
            </a:r>
            <a:r>
              <a:rPr lang="en-US" sz="1000" dirty="0">
                <a:solidFill>
                  <a:schemeClr val="bg1"/>
                </a:solidFill>
                <a:latin typeface="PT Sans" panose="020B0503020203020204" pitchFamily="34" charset="0"/>
              </a:rPr>
              <a:t>, rate + 1, f'{rate:.2f}%', ha='center', </a:t>
            </a:r>
            <a:r>
              <a:rPr lang="en-US" sz="1000" dirty="0" err="1">
                <a:solidFill>
                  <a:schemeClr val="bg1"/>
                </a:solidFill>
                <a:latin typeface="PT Sans" panose="020B0503020203020204" pitchFamily="34" charset="0"/>
              </a:rPr>
              <a:t>va</a:t>
            </a:r>
            <a:r>
              <a:rPr lang="en-US" sz="1000" dirty="0">
                <a:solidFill>
                  <a:schemeClr val="bg1"/>
                </a:solidFill>
                <a:latin typeface="PT Sans" panose="020B0503020203020204" pitchFamily="34" charset="0"/>
              </a:rPr>
              <a:t>='bottom',</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fontsize</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label_fontsize</a:t>
            </a:r>
            <a:r>
              <a:rPr lang="en-US" sz="1000" dirty="0">
                <a:solidFill>
                  <a:schemeClr val="bg1"/>
                </a:solidFill>
                <a:latin typeface="PT Sans" panose="020B0503020203020204" pitchFamily="34" charset="0"/>
              </a:rPr>
              <a:t>, color='white')</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plt.grid</a:t>
            </a:r>
            <a:r>
              <a:rPr lang="en-US" sz="1000" dirty="0">
                <a:solidFill>
                  <a:schemeClr val="bg1"/>
                </a:solidFill>
                <a:latin typeface="PT Sans" panose="020B0503020203020204" pitchFamily="34" charset="0"/>
              </a:rPr>
              <a:t>(True, </a:t>
            </a:r>
            <a:r>
              <a:rPr lang="en-US" sz="1000" dirty="0" err="1">
                <a:solidFill>
                  <a:schemeClr val="bg1"/>
                </a:solidFill>
                <a:latin typeface="PT Sans" panose="020B0503020203020204" pitchFamily="34" charset="0"/>
              </a:rPr>
              <a:t>linestyle</a:t>
            </a:r>
            <a:r>
              <a:rPr lang="en-US" sz="1000" dirty="0">
                <a:solidFill>
                  <a:schemeClr val="bg1"/>
                </a:solidFill>
                <a:latin typeface="PT Sans" panose="020B0503020203020204" pitchFamily="34" charset="0"/>
              </a:rPr>
              <a:t>='--', alpha=0.4)</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plt.xticks</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fontsize</a:t>
            </a:r>
            <a:r>
              <a:rPr lang="en-US" sz="1000" dirty="0">
                <a:solidFill>
                  <a:schemeClr val="bg1"/>
                </a:solidFill>
                <a:latin typeface="PT Sans" panose="020B0503020203020204" pitchFamily="34" charset="0"/>
              </a:rPr>
              <a:t>=10, color='white')</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plt.yticks</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fontsize</a:t>
            </a:r>
            <a:r>
              <a:rPr lang="en-US" sz="1000" dirty="0">
                <a:solidFill>
                  <a:schemeClr val="bg1"/>
                </a:solidFill>
                <a:latin typeface="PT Sans" panose="020B0503020203020204" pitchFamily="34" charset="0"/>
              </a:rPr>
              <a:t>=10, color='white')</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plt.gca</a:t>
            </a:r>
            <a:r>
              <a:rPr lang="en-US" sz="1000" dirty="0">
                <a:solidFill>
                  <a:schemeClr val="bg1"/>
                </a:solidFill>
                <a:latin typeface="PT Sans" panose="020B0503020203020204" pitchFamily="34" charset="0"/>
              </a:rPr>
              <a:t>().</a:t>
            </a:r>
            <a:r>
              <a:rPr lang="en-US" sz="1000" dirty="0" err="1">
                <a:solidFill>
                  <a:schemeClr val="bg1"/>
                </a:solidFill>
                <a:latin typeface="PT Sans" panose="020B0503020203020204" pitchFamily="34" charset="0"/>
              </a:rPr>
              <a:t>set_facecolor</a:t>
            </a:r>
            <a:r>
              <a:rPr lang="en-US" sz="1000" dirty="0">
                <a:solidFill>
                  <a:schemeClr val="bg1"/>
                </a:solidFill>
                <a:latin typeface="PT Sans" panose="020B0503020203020204" pitchFamily="34" charset="0"/>
              </a:rPr>
              <a:t>('#333333')</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plt.gca</a:t>
            </a:r>
            <a:r>
              <a:rPr lang="en-US" sz="1000" dirty="0">
                <a:solidFill>
                  <a:schemeClr val="bg1"/>
                </a:solidFill>
                <a:latin typeface="PT Sans" panose="020B0503020203020204" pitchFamily="34" charset="0"/>
              </a:rPr>
              <a:t>().spines['top'].</a:t>
            </a:r>
            <a:r>
              <a:rPr lang="en-US" sz="1000" dirty="0" err="1">
                <a:solidFill>
                  <a:schemeClr val="bg1"/>
                </a:solidFill>
                <a:latin typeface="PT Sans" panose="020B0503020203020204" pitchFamily="34" charset="0"/>
              </a:rPr>
              <a:t>set_visible</a:t>
            </a:r>
            <a:r>
              <a:rPr lang="en-US" sz="1000" dirty="0">
                <a:solidFill>
                  <a:schemeClr val="bg1"/>
                </a:solidFill>
                <a:latin typeface="PT Sans" panose="020B0503020203020204" pitchFamily="34" charset="0"/>
              </a:rPr>
              <a:t>(False)</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plt.gca</a:t>
            </a:r>
            <a:r>
              <a:rPr lang="en-US" sz="1000" dirty="0">
                <a:solidFill>
                  <a:schemeClr val="bg1"/>
                </a:solidFill>
                <a:latin typeface="PT Sans" panose="020B0503020203020204" pitchFamily="34" charset="0"/>
              </a:rPr>
              <a:t>().spines['right'].</a:t>
            </a:r>
            <a:r>
              <a:rPr lang="en-US" sz="1000" dirty="0" err="1">
                <a:solidFill>
                  <a:schemeClr val="bg1"/>
                </a:solidFill>
                <a:latin typeface="PT Sans" panose="020B0503020203020204" pitchFamily="34" charset="0"/>
              </a:rPr>
              <a:t>set_visible</a:t>
            </a:r>
            <a:r>
              <a:rPr lang="en-US" sz="1000" dirty="0">
                <a:solidFill>
                  <a:schemeClr val="bg1"/>
                </a:solidFill>
                <a:latin typeface="PT Sans" panose="020B0503020203020204" pitchFamily="34" charset="0"/>
              </a:rPr>
              <a:t>(False)</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plt.gca</a:t>
            </a:r>
            <a:r>
              <a:rPr lang="en-US" sz="1000" dirty="0">
                <a:solidFill>
                  <a:schemeClr val="bg1"/>
                </a:solidFill>
                <a:latin typeface="PT Sans" panose="020B0503020203020204" pitchFamily="34" charset="0"/>
              </a:rPr>
              <a:t>().spines['bottom'].</a:t>
            </a:r>
            <a:r>
              <a:rPr lang="en-US" sz="1000" dirty="0" err="1">
                <a:solidFill>
                  <a:schemeClr val="bg1"/>
                </a:solidFill>
                <a:latin typeface="PT Sans" panose="020B0503020203020204" pitchFamily="34" charset="0"/>
              </a:rPr>
              <a:t>set_visible</a:t>
            </a:r>
            <a:r>
              <a:rPr lang="en-US" sz="1000" dirty="0">
                <a:solidFill>
                  <a:schemeClr val="bg1"/>
                </a:solidFill>
                <a:latin typeface="PT Sans" panose="020B0503020203020204" pitchFamily="34" charset="0"/>
              </a:rPr>
              <a:t>(False)</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plt.gca</a:t>
            </a:r>
            <a:r>
              <a:rPr lang="en-US" sz="1000" dirty="0">
                <a:solidFill>
                  <a:schemeClr val="bg1"/>
                </a:solidFill>
                <a:latin typeface="PT Sans" panose="020B0503020203020204" pitchFamily="34" charset="0"/>
              </a:rPr>
              <a:t>().spines['left'].</a:t>
            </a:r>
            <a:r>
              <a:rPr lang="en-US" sz="1000" dirty="0" err="1">
                <a:solidFill>
                  <a:schemeClr val="bg1"/>
                </a:solidFill>
                <a:latin typeface="PT Sans" panose="020B0503020203020204" pitchFamily="34" charset="0"/>
              </a:rPr>
              <a:t>set_visible</a:t>
            </a:r>
            <a:r>
              <a:rPr lang="en-US" sz="1000" dirty="0">
                <a:solidFill>
                  <a:schemeClr val="bg1"/>
                </a:solidFill>
                <a:latin typeface="PT Sans" panose="020B0503020203020204" pitchFamily="34" charset="0"/>
              </a:rPr>
              <a:t>(False)</a:t>
            </a:r>
          </a:p>
          <a:p>
            <a:r>
              <a:rPr lang="en-US" sz="1000" dirty="0">
                <a:solidFill>
                  <a:schemeClr val="bg1"/>
                </a:solidFill>
                <a:latin typeface="PT Sans" panose="020B0503020203020204" pitchFamily="34" charset="0"/>
              </a:rPr>
              <a:t>    canvas = </a:t>
            </a:r>
            <a:r>
              <a:rPr lang="en-US" sz="1000" dirty="0" err="1">
                <a:solidFill>
                  <a:schemeClr val="bg1"/>
                </a:solidFill>
                <a:latin typeface="PT Sans" panose="020B0503020203020204" pitchFamily="34" charset="0"/>
              </a:rPr>
              <a:t>FigureCanvasTkAgg</a:t>
            </a:r>
            <a:r>
              <a:rPr lang="en-US" sz="1000" dirty="0">
                <a:solidFill>
                  <a:schemeClr val="bg1"/>
                </a:solidFill>
                <a:latin typeface="PT Sans" panose="020B0503020203020204" pitchFamily="34" charset="0"/>
              </a:rPr>
              <a:t>(fig, master=</a:t>
            </a:r>
            <a:r>
              <a:rPr lang="en-US" sz="1000" dirty="0" err="1">
                <a:solidFill>
                  <a:schemeClr val="bg1"/>
                </a:solidFill>
                <a:latin typeface="PT Sans" panose="020B0503020203020204" pitchFamily="34" charset="0"/>
              </a:rPr>
              <a:t>recovery_mortality_window</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canvas.draw</a:t>
            </a:r>
            <a:r>
              <a:rPr lang="en-US" sz="1000" dirty="0">
                <a:solidFill>
                  <a:schemeClr val="bg1"/>
                </a:solidFill>
                <a:latin typeface="PT Sans" panose="020B0503020203020204" pitchFamily="34" charset="0"/>
              </a:rPr>
              <a:t>()</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canvas.get_tk_widget</a:t>
            </a:r>
            <a:r>
              <a:rPr lang="en-US" sz="1000" dirty="0">
                <a:solidFill>
                  <a:schemeClr val="bg1"/>
                </a:solidFill>
                <a:latin typeface="PT Sans" panose="020B0503020203020204" pitchFamily="34" charset="0"/>
              </a:rPr>
              <a:t>().pack()</a:t>
            </a:r>
          </a:p>
          <a:p>
            <a:r>
              <a:rPr lang="en-US" sz="1000" dirty="0">
                <a:solidFill>
                  <a:schemeClr val="bg1"/>
                </a:solidFill>
                <a:latin typeface="PT Sans" panose="020B0503020203020204" pitchFamily="34" charset="0"/>
              </a:rPr>
              <a:t>    </a:t>
            </a:r>
            <a:r>
              <a:rPr lang="en-US" sz="1000" dirty="0" err="1">
                <a:solidFill>
                  <a:schemeClr val="bg1"/>
                </a:solidFill>
                <a:latin typeface="PT Sans" panose="020B0503020203020204" pitchFamily="34" charset="0"/>
              </a:rPr>
              <a:t>recovery_mortality_window.mainloop</a:t>
            </a:r>
            <a:r>
              <a:rPr lang="en-US" sz="1000" dirty="0">
                <a:solidFill>
                  <a:schemeClr val="bg1"/>
                </a:solidFill>
                <a:latin typeface="PT Sans" panose="020B0503020203020204" pitchFamily="34" charset="0"/>
              </a:rPr>
              <a:t>()</a:t>
            </a:r>
          </a:p>
        </p:txBody>
      </p:sp>
      <p:sp>
        <p:nvSpPr>
          <p:cNvPr id="7" name="TextBox 6">
            <a:extLst>
              <a:ext uri="{FF2B5EF4-FFF2-40B4-BE49-F238E27FC236}">
                <a16:creationId xmlns:a16="http://schemas.microsoft.com/office/drawing/2014/main" id="{2B2EEEF6-55F8-FAB8-BD3B-02C00AEFBC65}"/>
              </a:ext>
            </a:extLst>
          </p:cNvPr>
          <p:cNvSpPr txBox="1"/>
          <p:nvPr/>
        </p:nvSpPr>
        <p:spPr>
          <a:xfrm>
            <a:off x="1835217" y="159033"/>
            <a:ext cx="646663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GUI VISUALIZATION (Mortality and Recovery)</a:t>
            </a:r>
          </a:p>
        </p:txBody>
      </p:sp>
      <p:pic>
        <p:nvPicPr>
          <p:cNvPr id="4" name="Picture 3">
            <a:extLst>
              <a:ext uri="{FF2B5EF4-FFF2-40B4-BE49-F238E27FC236}">
                <a16:creationId xmlns:a16="http://schemas.microsoft.com/office/drawing/2014/main" id="{B1234651-7491-3715-4649-D0D18C749B15}"/>
              </a:ext>
            </a:extLst>
          </p:cNvPr>
          <p:cNvPicPr>
            <a:picLocks noChangeAspect="1"/>
          </p:cNvPicPr>
          <p:nvPr/>
        </p:nvPicPr>
        <p:blipFill>
          <a:blip r:embed="rId3"/>
          <a:stretch>
            <a:fillRect/>
          </a:stretch>
        </p:blipFill>
        <p:spPr>
          <a:xfrm>
            <a:off x="6357039" y="3712309"/>
            <a:ext cx="2810933" cy="1431191"/>
          </a:xfrm>
          <a:prstGeom prst="rect">
            <a:avLst/>
          </a:prstGeom>
        </p:spPr>
      </p:pic>
    </p:spTree>
    <p:extLst>
      <p:ext uri="{BB962C8B-B14F-4D97-AF65-F5344CB8AC3E}">
        <p14:creationId xmlns:p14="http://schemas.microsoft.com/office/powerpoint/2010/main" val="303065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24;p34"/>
          <p:cNvSpPr txBox="1"/>
          <p:nvPr/>
        </p:nvSpPr>
        <p:spPr>
          <a:xfrm>
            <a:off x="1761409" y="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effectLst>
                  <a:outerShdw blurRad="38100" dist="38100" dir="2700000" algn="tl">
                    <a:srgbClr val="000000">
                      <a:alpha val="43137"/>
                    </a:srgbClr>
                  </a:outerShdw>
                </a:effectLst>
                <a:latin typeface="Exo" charset="0"/>
              </a:rPr>
              <a:t>GRAPHIC USER INTERFACE (READ)</a:t>
            </a:r>
          </a:p>
        </p:txBody>
      </p:sp>
      <p:pic>
        <p:nvPicPr>
          <p:cNvPr id="5" name="Picture 4"/>
          <p:cNvPicPr>
            <a:picLocks noChangeAspect="1"/>
          </p:cNvPicPr>
          <p:nvPr/>
        </p:nvPicPr>
        <p:blipFill>
          <a:blip r:embed="rId2"/>
          <a:stretch>
            <a:fillRect/>
          </a:stretch>
        </p:blipFill>
        <p:spPr>
          <a:xfrm>
            <a:off x="230373" y="505884"/>
            <a:ext cx="8683253" cy="446112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72"/>
        <p:cNvGrpSpPr/>
        <p:nvPr/>
      </p:nvGrpSpPr>
      <p:grpSpPr>
        <a:xfrm>
          <a:off x="0" y="0"/>
          <a:ext cx="0" cy="0"/>
          <a:chOff x="0" y="0"/>
          <a:chExt cx="0" cy="0"/>
        </a:xfrm>
      </p:grpSpPr>
      <p:sp>
        <p:nvSpPr>
          <p:cNvPr id="3373" name="Google Shape;3373;p48"/>
          <p:cNvSpPr/>
          <p:nvPr/>
        </p:nvSpPr>
        <p:spPr>
          <a:xfrm>
            <a:off x="901428" y="1719131"/>
            <a:ext cx="7299900" cy="5862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txBox="1">
            <a:spLocks noGrp="1"/>
          </p:cNvSpPr>
          <p:nvPr>
            <p:ph type="body" idx="1"/>
          </p:nvPr>
        </p:nvSpPr>
        <p:spPr>
          <a:xfrm>
            <a:off x="1115549" y="1798272"/>
            <a:ext cx="69249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THANKYOU!!</a:t>
            </a:r>
            <a:endParaRPr dirty="0"/>
          </a:p>
        </p:txBody>
      </p:sp>
      <p:grpSp>
        <p:nvGrpSpPr>
          <p:cNvPr id="3375" name="Google Shape;3375;p48"/>
          <p:cNvGrpSpPr/>
          <p:nvPr/>
        </p:nvGrpSpPr>
        <p:grpSpPr>
          <a:xfrm>
            <a:off x="8058476" y="4879932"/>
            <a:ext cx="1252897" cy="51000"/>
            <a:chOff x="2915381" y="4104819"/>
            <a:chExt cx="1252897" cy="51000"/>
          </a:xfrm>
        </p:grpSpPr>
        <p:sp>
          <p:nvSpPr>
            <p:cNvPr id="3376" name="Google Shape;3376;p4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48"/>
          <p:cNvSpPr/>
          <p:nvPr/>
        </p:nvSpPr>
        <p:spPr>
          <a:xfrm flipH="1">
            <a:off x="8554554"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1" name="Google Shape;3391;p48"/>
          <p:cNvGrpSpPr/>
          <p:nvPr/>
        </p:nvGrpSpPr>
        <p:grpSpPr>
          <a:xfrm rot="5400000" flipH="1">
            <a:off x="8517601" y="-295650"/>
            <a:ext cx="302065" cy="1520982"/>
            <a:chOff x="-108754" y="2690919"/>
            <a:chExt cx="302065" cy="1520982"/>
          </a:xfrm>
        </p:grpSpPr>
        <p:sp>
          <p:nvSpPr>
            <p:cNvPr id="3392" name="Google Shape;3392;p4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48"/>
          <p:cNvGrpSpPr/>
          <p:nvPr/>
        </p:nvGrpSpPr>
        <p:grpSpPr>
          <a:xfrm>
            <a:off x="7805645" y="2296729"/>
            <a:ext cx="2297800" cy="347400"/>
            <a:chOff x="7805645" y="2296729"/>
            <a:chExt cx="2297800" cy="347400"/>
          </a:xfrm>
        </p:grpSpPr>
        <p:sp>
          <p:nvSpPr>
            <p:cNvPr id="3398" name="Google Shape;3398;p48"/>
            <p:cNvSpPr/>
            <p:nvPr/>
          </p:nvSpPr>
          <p:spPr>
            <a:xfrm flipH="1">
              <a:off x="8108745" y="257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flipH="1">
              <a:off x="7805645" y="2296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0" name="Google Shape;3400;p48"/>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1" name="Google Shape;3401;p48"/>
          <p:cNvGrpSpPr/>
          <p:nvPr/>
        </p:nvGrpSpPr>
        <p:grpSpPr>
          <a:xfrm rot="10800000">
            <a:off x="-11" y="398178"/>
            <a:ext cx="883262" cy="242091"/>
            <a:chOff x="2300350" y="2601250"/>
            <a:chExt cx="2275275" cy="623625"/>
          </a:xfrm>
        </p:grpSpPr>
        <p:sp>
          <p:nvSpPr>
            <p:cNvPr id="3402" name="Google Shape;3402;p4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48"/>
          <p:cNvGrpSpPr/>
          <p:nvPr/>
        </p:nvGrpSpPr>
        <p:grpSpPr>
          <a:xfrm>
            <a:off x="442736" y="3589512"/>
            <a:ext cx="1105976" cy="133969"/>
            <a:chOff x="8183182" y="663852"/>
            <a:chExt cx="1475028" cy="178673"/>
          </a:xfrm>
        </p:grpSpPr>
        <p:grpSp>
          <p:nvGrpSpPr>
            <p:cNvPr id="3409" name="Google Shape;3409;p48"/>
            <p:cNvGrpSpPr/>
            <p:nvPr/>
          </p:nvGrpSpPr>
          <p:grpSpPr>
            <a:xfrm>
              <a:off x="8183182" y="774425"/>
              <a:ext cx="1178025" cy="68100"/>
              <a:chOff x="2024450" y="204150"/>
              <a:chExt cx="1178025" cy="68100"/>
            </a:xfrm>
          </p:grpSpPr>
          <p:sp>
            <p:nvSpPr>
              <p:cNvPr id="3410" name="Google Shape;3410;p4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48"/>
            <p:cNvGrpSpPr/>
            <p:nvPr/>
          </p:nvGrpSpPr>
          <p:grpSpPr>
            <a:xfrm>
              <a:off x="8480185" y="663852"/>
              <a:ext cx="1178025" cy="68100"/>
              <a:chOff x="2024450" y="204150"/>
              <a:chExt cx="1178025" cy="68100"/>
            </a:xfrm>
          </p:grpSpPr>
          <p:sp>
            <p:nvSpPr>
              <p:cNvPr id="3421" name="Google Shape;3421;p4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916017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2"/>
        <p:cNvGrpSpPr/>
        <p:nvPr/>
      </p:nvGrpSpPr>
      <p:grpSpPr>
        <a:xfrm>
          <a:off x="0" y="0"/>
          <a:ext cx="0" cy="0"/>
          <a:chOff x="0" y="0"/>
          <a:chExt cx="0" cy="0"/>
        </a:xfrm>
      </p:grpSpPr>
      <p:grpSp>
        <p:nvGrpSpPr>
          <p:cNvPr id="3375" name="Google Shape;3375;p48"/>
          <p:cNvGrpSpPr/>
          <p:nvPr/>
        </p:nvGrpSpPr>
        <p:grpSpPr>
          <a:xfrm>
            <a:off x="8058476" y="4879932"/>
            <a:ext cx="1252897" cy="51000"/>
            <a:chOff x="2915381" y="4104819"/>
            <a:chExt cx="1252897" cy="51000"/>
          </a:xfrm>
        </p:grpSpPr>
        <p:sp>
          <p:nvSpPr>
            <p:cNvPr id="3376" name="Google Shape;3376;p4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77" name="Google Shape;3377;p4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78" name="Google Shape;3378;p4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79" name="Google Shape;3379;p4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0" name="Google Shape;3380;p4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1" name="Google Shape;3381;p4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2" name="Google Shape;3382;p4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3" name="Google Shape;3383;p4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4" name="Google Shape;3384;p4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5" name="Google Shape;3385;p4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6" name="Google Shape;3386;p4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7" name="Google Shape;3387;p4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8" name="Google Shape;3388;p4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9" name="Google Shape;3389;p4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390" name="Google Shape;3390;p48"/>
          <p:cNvSpPr/>
          <p:nvPr/>
        </p:nvSpPr>
        <p:spPr>
          <a:xfrm flipH="1">
            <a:off x="8554554"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3391" name="Google Shape;3391;p48"/>
          <p:cNvGrpSpPr/>
          <p:nvPr/>
        </p:nvGrpSpPr>
        <p:grpSpPr>
          <a:xfrm rot="5400000" flipH="1">
            <a:off x="9273749" y="-484414"/>
            <a:ext cx="302065" cy="1520982"/>
            <a:chOff x="-108754" y="2690919"/>
            <a:chExt cx="302065" cy="1520982"/>
          </a:xfrm>
        </p:grpSpPr>
        <p:sp>
          <p:nvSpPr>
            <p:cNvPr id="3392" name="Google Shape;3392;p4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93" name="Google Shape;3393;p4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94" name="Google Shape;3394;p4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95" name="Google Shape;3395;p4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96" name="Google Shape;3396;p4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3397" name="Google Shape;3397;p48"/>
          <p:cNvGrpSpPr/>
          <p:nvPr/>
        </p:nvGrpSpPr>
        <p:grpSpPr>
          <a:xfrm>
            <a:off x="8830221" y="1872159"/>
            <a:ext cx="2297800" cy="347400"/>
            <a:chOff x="7805645" y="2296729"/>
            <a:chExt cx="2297800" cy="347400"/>
          </a:xfrm>
        </p:grpSpPr>
        <p:sp>
          <p:nvSpPr>
            <p:cNvPr id="3398" name="Google Shape;3398;p48"/>
            <p:cNvSpPr/>
            <p:nvPr/>
          </p:nvSpPr>
          <p:spPr>
            <a:xfrm flipH="1">
              <a:off x="8108745" y="257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99" name="Google Shape;3399;p48"/>
            <p:cNvSpPr/>
            <p:nvPr/>
          </p:nvSpPr>
          <p:spPr>
            <a:xfrm flipH="1">
              <a:off x="7805645" y="2296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400" name="Google Shape;3400;p48"/>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3401" name="Google Shape;3401;p48"/>
          <p:cNvGrpSpPr/>
          <p:nvPr/>
        </p:nvGrpSpPr>
        <p:grpSpPr>
          <a:xfrm rot="10800000">
            <a:off x="-11" y="398178"/>
            <a:ext cx="883262" cy="242091"/>
            <a:chOff x="2300350" y="2601250"/>
            <a:chExt cx="2275275" cy="623625"/>
          </a:xfrm>
        </p:grpSpPr>
        <p:sp>
          <p:nvSpPr>
            <p:cNvPr id="3402" name="Google Shape;3402;p4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03" name="Google Shape;3403;p4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04" name="Google Shape;3404;p4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05" name="Google Shape;3405;p4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06" name="Google Shape;3406;p4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07" name="Google Shape;3407;p4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 name="Google Shape;2725;p34">
            <a:extLst>
              <a:ext uri="{FF2B5EF4-FFF2-40B4-BE49-F238E27FC236}">
                <a16:creationId xmlns:a16="http://schemas.microsoft.com/office/drawing/2014/main" id="{DBD6266E-54AA-DCA0-B4AC-26E49CA69CF3}"/>
              </a:ext>
            </a:extLst>
          </p:cNvPr>
          <p:cNvSpPr txBox="1">
            <a:spLocks noGrp="1"/>
          </p:cNvSpPr>
          <p:nvPr>
            <p:ph type="body" idx="1"/>
          </p:nvPr>
        </p:nvSpPr>
        <p:spPr>
          <a:xfrm>
            <a:off x="551851" y="749723"/>
            <a:ext cx="424349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100" dirty="0"/>
              <a:t>def </a:t>
            </a:r>
            <a:r>
              <a:rPr lang="en-US" sz="1100" dirty="0" err="1"/>
              <a:t>open_file</a:t>
            </a:r>
            <a:r>
              <a:rPr lang="en-US" sz="1100" dirty="0"/>
              <a:t>():</a:t>
            </a:r>
          </a:p>
          <a:p>
            <a:pPr marL="0" lvl="0" indent="0" algn="l" rtl="0">
              <a:spcBef>
                <a:spcPts val="0"/>
              </a:spcBef>
              <a:spcAft>
                <a:spcPts val="1200"/>
              </a:spcAft>
              <a:buNone/>
            </a:pPr>
            <a:r>
              <a:rPr lang="en-US" sz="1100" dirty="0"/>
              <a:t>    global </a:t>
            </a:r>
            <a:r>
              <a:rPr lang="en-US" sz="1100" dirty="0" err="1"/>
              <a:t>covid_df</a:t>
            </a:r>
            <a:endParaRPr lang="en-US" sz="1100" dirty="0"/>
          </a:p>
          <a:p>
            <a:pPr marL="0" lvl="0" indent="0" algn="l" rtl="0">
              <a:spcBef>
                <a:spcPts val="0"/>
              </a:spcBef>
              <a:spcAft>
                <a:spcPts val="1200"/>
              </a:spcAft>
              <a:buNone/>
            </a:pPr>
            <a:r>
              <a:rPr lang="en-US" sz="1100" dirty="0"/>
              <a:t>    </a:t>
            </a:r>
            <a:r>
              <a:rPr lang="en-US" sz="1100" dirty="0" err="1"/>
              <a:t>covid_df</a:t>
            </a:r>
            <a:r>
              <a:rPr lang="en-US" sz="1100" dirty="0"/>
              <a:t> = </a:t>
            </a:r>
            <a:r>
              <a:rPr lang="en-US" sz="1100" dirty="0" err="1"/>
              <a:t>pd.read_csv</a:t>
            </a:r>
            <a:r>
              <a:rPr lang="en-US" sz="1100" dirty="0"/>
              <a:t>("C:/Users/MBG Traders/Desktop/worldometer_coronavirus_daily_data.csv")</a:t>
            </a:r>
          </a:p>
          <a:p>
            <a:pPr marL="0" lvl="0" indent="0" algn="l" rtl="0">
              <a:spcBef>
                <a:spcPts val="0"/>
              </a:spcBef>
              <a:spcAft>
                <a:spcPts val="1200"/>
              </a:spcAft>
              <a:buNone/>
            </a:pPr>
            <a:r>
              <a:rPr lang="en-US" sz="1100" dirty="0"/>
              <a:t>    </a:t>
            </a:r>
            <a:r>
              <a:rPr lang="en-US" sz="1100" dirty="0" err="1"/>
              <a:t>new_window</a:t>
            </a:r>
            <a:r>
              <a:rPr lang="en-US" sz="1100" dirty="0"/>
              <a:t> = </a:t>
            </a:r>
            <a:r>
              <a:rPr lang="en-US" sz="1100" dirty="0" err="1"/>
              <a:t>Toplevel</a:t>
            </a:r>
            <a:r>
              <a:rPr lang="en-US" sz="1100" dirty="0"/>
              <a:t>(root)</a:t>
            </a:r>
          </a:p>
          <a:p>
            <a:pPr marL="0" lvl="0" indent="0" algn="l" rtl="0">
              <a:spcBef>
                <a:spcPts val="0"/>
              </a:spcBef>
              <a:spcAft>
                <a:spcPts val="1200"/>
              </a:spcAft>
              <a:buNone/>
            </a:pPr>
            <a:r>
              <a:rPr lang="en-US" sz="1100" dirty="0"/>
              <a:t>    </a:t>
            </a:r>
            <a:r>
              <a:rPr lang="en-US" sz="1100" dirty="0" err="1"/>
              <a:t>new_window.title</a:t>
            </a:r>
            <a:r>
              <a:rPr lang="en-US" sz="1100" dirty="0"/>
              <a:t>("Global Covid Data")</a:t>
            </a:r>
          </a:p>
          <a:p>
            <a:pPr marL="0" lvl="0" indent="0" algn="l" rtl="0">
              <a:spcBef>
                <a:spcPts val="0"/>
              </a:spcBef>
              <a:spcAft>
                <a:spcPts val="1200"/>
              </a:spcAft>
              <a:buNone/>
            </a:pPr>
            <a:r>
              <a:rPr lang="en-US" sz="1100" dirty="0"/>
              <a:t>    style = </a:t>
            </a:r>
            <a:r>
              <a:rPr lang="en-US" sz="1100" dirty="0" err="1"/>
              <a:t>ttk.Style</a:t>
            </a:r>
            <a:r>
              <a:rPr lang="en-US" sz="1100" dirty="0"/>
              <a:t>(</a:t>
            </a:r>
            <a:r>
              <a:rPr lang="en-US" sz="1100" dirty="0" err="1"/>
              <a:t>new_window</a:t>
            </a:r>
            <a:r>
              <a:rPr lang="en-US" sz="1100" dirty="0"/>
              <a:t>)</a:t>
            </a:r>
          </a:p>
          <a:p>
            <a:pPr marL="0" lvl="0" indent="0" algn="l" rtl="0">
              <a:spcBef>
                <a:spcPts val="0"/>
              </a:spcBef>
              <a:spcAft>
                <a:spcPts val="1200"/>
              </a:spcAft>
              <a:buNone/>
            </a:pPr>
            <a:r>
              <a:rPr lang="en-US" sz="1100" dirty="0"/>
              <a:t>    </a:t>
            </a:r>
            <a:r>
              <a:rPr lang="en-US" sz="1100" dirty="0" err="1"/>
              <a:t>style.configure</a:t>
            </a:r>
            <a:r>
              <a:rPr lang="en-US" sz="1100" dirty="0"/>
              <a:t>("</a:t>
            </a:r>
            <a:r>
              <a:rPr lang="en-US" sz="1100" dirty="0" err="1"/>
              <a:t>Custom.Treeview</a:t>
            </a:r>
            <a:r>
              <a:rPr lang="en-US" sz="1100" dirty="0"/>
              <a:t>", background="white", foreground="black", </a:t>
            </a:r>
            <a:r>
              <a:rPr lang="en-US" sz="1100" dirty="0" err="1"/>
              <a:t>fieldbackground</a:t>
            </a:r>
            <a:r>
              <a:rPr lang="en-US" sz="1100" dirty="0"/>
              <a:t>="white")</a:t>
            </a:r>
          </a:p>
          <a:p>
            <a:pPr marL="0" lvl="0" indent="0" algn="l" rtl="0">
              <a:spcBef>
                <a:spcPts val="0"/>
              </a:spcBef>
              <a:spcAft>
                <a:spcPts val="1200"/>
              </a:spcAft>
              <a:buNone/>
            </a:pPr>
            <a:r>
              <a:rPr lang="en-US" sz="1100" dirty="0"/>
              <a:t>    </a:t>
            </a:r>
            <a:r>
              <a:rPr lang="en-US" sz="1100" dirty="0" err="1"/>
              <a:t>style.configure</a:t>
            </a:r>
            <a:r>
              <a:rPr lang="en-US" sz="1100" dirty="0"/>
              <a:t>("</a:t>
            </a:r>
            <a:r>
              <a:rPr lang="en-US" sz="1100" dirty="0" err="1"/>
              <a:t>Custom.Treeview.Heading</a:t>
            </a:r>
            <a:r>
              <a:rPr lang="en-US" sz="1100" dirty="0"/>
              <a:t>", font=("Arial", 12, "bold"))</a:t>
            </a:r>
          </a:p>
          <a:p>
            <a:pPr marL="0" lvl="0" indent="0" algn="l" rtl="0">
              <a:spcBef>
                <a:spcPts val="0"/>
              </a:spcBef>
              <a:spcAft>
                <a:spcPts val="1200"/>
              </a:spcAft>
              <a:buNone/>
            </a:pPr>
            <a:r>
              <a:rPr lang="en-US" sz="1100" dirty="0"/>
              <a:t>    tree = </a:t>
            </a:r>
            <a:r>
              <a:rPr lang="en-US" sz="1100" dirty="0" err="1"/>
              <a:t>ttk.Treeview</a:t>
            </a:r>
            <a:r>
              <a:rPr lang="en-US" sz="1100" dirty="0"/>
              <a:t>(</a:t>
            </a:r>
            <a:r>
              <a:rPr lang="en-US" sz="1100" dirty="0" err="1"/>
              <a:t>new_window</a:t>
            </a:r>
            <a:r>
              <a:rPr lang="en-US" sz="1100" dirty="0"/>
              <a:t>, style="</a:t>
            </a:r>
            <a:r>
              <a:rPr lang="en-US" sz="1100" dirty="0" err="1"/>
              <a:t>Custom.Treeview</a:t>
            </a:r>
            <a:r>
              <a:rPr lang="en-US" sz="1100" dirty="0"/>
              <a:t>")</a:t>
            </a:r>
          </a:p>
          <a:p>
            <a:pPr marL="0" lvl="0" indent="0" algn="l" rtl="0">
              <a:spcBef>
                <a:spcPts val="0"/>
              </a:spcBef>
              <a:spcAft>
                <a:spcPts val="1200"/>
              </a:spcAft>
              <a:buNone/>
            </a:pPr>
            <a:r>
              <a:rPr lang="en-US" sz="1100" dirty="0"/>
              <a:t>    </a:t>
            </a:r>
            <a:r>
              <a:rPr lang="en-US" sz="1100" dirty="0" err="1"/>
              <a:t>tree.pack</a:t>
            </a:r>
            <a:r>
              <a:rPr lang="en-US" sz="1100" dirty="0"/>
              <a:t>(fill=BOTH, expand=True, side=LEFT)</a:t>
            </a:r>
          </a:p>
          <a:p>
            <a:pPr marL="0" lvl="0" indent="0" algn="l" rtl="0">
              <a:spcBef>
                <a:spcPts val="0"/>
              </a:spcBef>
              <a:spcAft>
                <a:spcPts val="1200"/>
              </a:spcAft>
              <a:buNone/>
            </a:pPr>
            <a:r>
              <a:rPr lang="en-US" sz="1100" dirty="0"/>
              <a:t>    tree["columns"] = list(</a:t>
            </a:r>
            <a:r>
              <a:rPr lang="en-US" sz="1100" dirty="0" err="1"/>
              <a:t>covid_df.columns</a:t>
            </a:r>
            <a:r>
              <a:rPr lang="en-US" sz="1100" dirty="0"/>
              <a:t>)</a:t>
            </a:r>
          </a:p>
          <a:p>
            <a:pPr marL="0" lvl="0" indent="0" algn="l" rtl="0">
              <a:spcBef>
                <a:spcPts val="0"/>
              </a:spcBef>
              <a:spcAft>
                <a:spcPts val="1200"/>
              </a:spcAft>
              <a:buNone/>
            </a:pPr>
            <a:endParaRPr sz="1100" dirty="0"/>
          </a:p>
        </p:txBody>
      </p:sp>
      <p:sp>
        <p:nvSpPr>
          <p:cNvPr id="6" name="TextBox 5">
            <a:extLst>
              <a:ext uri="{FF2B5EF4-FFF2-40B4-BE49-F238E27FC236}">
                <a16:creationId xmlns:a16="http://schemas.microsoft.com/office/drawing/2014/main" id="{861B43EC-1D70-DA35-6DB0-641CAE27402E}"/>
              </a:ext>
            </a:extLst>
          </p:cNvPr>
          <p:cNvSpPr txBox="1"/>
          <p:nvPr/>
        </p:nvSpPr>
        <p:spPr>
          <a:xfrm>
            <a:off x="4595561" y="451041"/>
            <a:ext cx="4737541" cy="3354765"/>
          </a:xfrm>
          <a:prstGeom prst="rect">
            <a:avLst/>
          </a:prstGeom>
          <a:noFill/>
        </p:spPr>
        <p:txBody>
          <a:bodyPr wrap="square">
            <a:spAutoFit/>
          </a:bodyPr>
          <a:lstStyle/>
          <a:p>
            <a:pPr marL="0" lvl="0" indent="0" algn="l" rtl="0">
              <a:spcBef>
                <a:spcPts val="0"/>
              </a:spcBef>
              <a:spcAft>
                <a:spcPts val="1200"/>
              </a:spcAft>
              <a:buNone/>
            </a:pPr>
            <a:r>
              <a:rPr lang="en-US" sz="1200" dirty="0">
                <a:solidFill>
                  <a:schemeClr val="bg1"/>
                </a:solidFill>
                <a:latin typeface="PT Sans" panose="020B0503020203020204" charset="0"/>
              </a:rPr>
              <a:t> for col in tree["columns"]:</a:t>
            </a:r>
          </a:p>
          <a:p>
            <a:pPr marL="0" lvl="0" indent="0" algn="l" rtl="0">
              <a:spcBef>
                <a:spcPts val="0"/>
              </a:spcBef>
              <a:spcAft>
                <a:spcPts val="1200"/>
              </a:spcAft>
              <a:buNone/>
            </a:pPr>
            <a:r>
              <a:rPr lang="en-US" sz="1200" dirty="0">
                <a:solidFill>
                  <a:schemeClr val="bg1"/>
                </a:solidFill>
                <a:latin typeface="PT Sans" panose="020B0503020203020204" charset="0"/>
              </a:rPr>
              <a:t>        </a:t>
            </a:r>
            <a:r>
              <a:rPr lang="en-US" sz="1200" dirty="0" err="1">
                <a:solidFill>
                  <a:schemeClr val="bg1"/>
                </a:solidFill>
                <a:latin typeface="PT Sans" panose="020B0503020203020204" charset="0"/>
              </a:rPr>
              <a:t>tree.heading</a:t>
            </a:r>
            <a:r>
              <a:rPr lang="en-US" sz="1200" dirty="0">
                <a:solidFill>
                  <a:schemeClr val="bg1"/>
                </a:solidFill>
                <a:latin typeface="PT Sans" panose="020B0503020203020204" charset="0"/>
              </a:rPr>
              <a:t>(col, text=col, anchor=</a:t>
            </a:r>
            <a:r>
              <a:rPr lang="en-US" sz="1200" dirty="0" err="1">
                <a:solidFill>
                  <a:schemeClr val="bg1"/>
                </a:solidFill>
                <a:latin typeface="PT Sans" panose="020B0503020203020204" charset="0"/>
              </a:rPr>
              <a:t>tk.CENTER</a:t>
            </a:r>
            <a:r>
              <a:rPr lang="en-US" sz="1200" dirty="0">
                <a:solidFill>
                  <a:schemeClr val="bg1"/>
                </a:solidFill>
                <a:latin typeface="PT Sans" panose="020B0503020203020204" charset="0"/>
              </a:rPr>
              <a:t>)</a:t>
            </a:r>
          </a:p>
          <a:p>
            <a:pPr marL="0" lvl="0" indent="0" algn="l" rtl="0">
              <a:spcBef>
                <a:spcPts val="0"/>
              </a:spcBef>
              <a:spcAft>
                <a:spcPts val="1200"/>
              </a:spcAft>
              <a:buNone/>
            </a:pPr>
            <a:r>
              <a:rPr lang="en-US" sz="1200" dirty="0">
                <a:solidFill>
                  <a:schemeClr val="bg1"/>
                </a:solidFill>
                <a:latin typeface="PT Sans" panose="020B0503020203020204" charset="0"/>
              </a:rPr>
              <a:t>        </a:t>
            </a:r>
            <a:r>
              <a:rPr lang="en-US" sz="1200" dirty="0" err="1">
                <a:solidFill>
                  <a:schemeClr val="bg1"/>
                </a:solidFill>
                <a:latin typeface="PT Sans" panose="020B0503020203020204" charset="0"/>
              </a:rPr>
              <a:t>tree.column</a:t>
            </a:r>
            <a:r>
              <a:rPr lang="en-US" sz="1200" dirty="0">
                <a:solidFill>
                  <a:schemeClr val="bg1"/>
                </a:solidFill>
                <a:latin typeface="PT Sans" panose="020B0503020203020204" charset="0"/>
              </a:rPr>
              <a:t>(col, width=100)</a:t>
            </a:r>
          </a:p>
          <a:p>
            <a:pPr marL="0" lvl="0" indent="0" algn="l" rtl="0">
              <a:spcBef>
                <a:spcPts val="0"/>
              </a:spcBef>
              <a:spcAft>
                <a:spcPts val="1200"/>
              </a:spcAft>
              <a:buNone/>
            </a:pPr>
            <a:r>
              <a:rPr lang="en-US" sz="1200" dirty="0">
                <a:solidFill>
                  <a:schemeClr val="bg1"/>
                </a:solidFill>
                <a:latin typeface="PT Sans" panose="020B0503020203020204" charset="0"/>
              </a:rPr>
              <a:t>    for </a:t>
            </a:r>
            <a:r>
              <a:rPr lang="en-US" sz="1200" dirty="0" err="1">
                <a:solidFill>
                  <a:schemeClr val="bg1"/>
                </a:solidFill>
                <a:latin typeface="PT Sans" panose="020B0503020203020204" charset="0"/>
              </a:rPr>
              <a:t>i</a:t>
            </a:r>
            <a:r>
              <a:rPr lang="en-US" sz="1200" dirty="0">
                <a:solidFill>
                  <a:schemeClr val="bg1"/>
                </a:solidFill>
                <a:latin typeface="PT Sans" panose="020B0503020203020204" charset="0"/>
              </a:rPr>
              <a:t>, row in </a:t>
            </a:r>
            <a:r>
              <a:rPr lang="en-US" sz="1200" dirty="0" err="1">
                <a:solidFill>
                  <a:schemeClr val="bg1"/>
                </a:solidFill>
                <a:latin typeface="PT Sans" panose="020B0503020203020204" charset="0"/>
              </a:rPr>
              <a:t>covid_df.iterrows</a:t>
            </a:r>
            <a:r>
              <a:rPr lang="en-US" sz="1200" dirty="0">
                <a:solidFill>
                  <a:schemeClr val="bg1"/>
                </a:solidFill>
                <a:latin typeface="PT Sans" panose="020B0503020203020204" charset="0"/>
              </a:rPr>
              <a:t>():</a:t>
            </a:r>
          </a:p>
          <a:p>
            <a:pPr marL="0" lvl="0" indent="0" algn="l" rtl="0">
              <a:spcBef>
                <a:spcPts val="0"/>
              </a:spcBef>
              <a:spcAft>
                <a:spcPts val="1200"/>
              </a:spcAft>
              <a:buNone/>
            </a:pPr>
            <a:r>
              <a:rPr lang="en-US" sz="1200" dirty="0">
                <a:solidFill>
                  <a:schemeClr val="bg1"/>
                </a:solidFill>
                <a:latin typeface="PT Sans" panose="020B0503020203020204" charset="0"/>
              </a:rPr>
              <a:t>        </a:t>
            </a:r>
            <a:r>
              <a:rPr lang="en-US" sz="1200" dirty="0" err="1">
                <a:solidFill>
                  <a:schemeClr val="bg1"/>
                </a:solidFill>
                <a:latin typeface="PT Sans" panose="020B0503020203020204" charset="0"/>
              </a:rPr>
              <a:t>tree.insert</a:t>
            </a:r>
            <a:r>
              <a:rPr lang="en-US" sz="1200" dirty="0">
                <a:solidFill>
                  <a:schemeClr val="bg1"/>
                </a:solidFill>
                <a:latin typeface="PT Sans" panose="020B0503020203020204" charset="0"/>
              </a:rPr>
              <a:t>("", "end", text=</a:t>
            </a:r>
            <a:r>
              <a:rPr lang="en-US" sz="1200" dirty="0" err="1">
                <a:solidFill>
                  <a:schemeClr val="bg1"/>
                </a:solidFill>
                <a:latin typeface="PT Sans" panose="020B0503020203020204" charset="0"/>
              </a:rPr>
              <a:t>i</a:t>
            </a:r>
            <a:r>
              <a:rPr lang="en-US" sz="1200" dirty="0">
                <a:solidFill>
                  <a:schemeClr val="bg1"/>
                </a:solidFill>
                <a:latin typeface="PT Sans" panose="020B0503020203020204" charset="0"/>
              </a:rPr>
              <a:t>, values=list(row))</a:t>
            </a:r>
          </a:p>
          <a:p>
            <a:pPr marL="0" lvl="0" indent="0" algn="l" rtl="0">
              <a:spcBef>
                <a:spcPts val="0"/>
              </a:spcBef>
              <a:spcAft>
                <a:spcPts val="1200"/>
              </a:spcAft>
              <a:buNone/>
            </a:pPr>
            <a:r>
              <a:rPr lang="en-US" sz="1200" dirty="0">
                <a:solidFill>
                  <a:schemeClr val="bg1"/>
                </a:solidFill>
                <a:latin typeface="PT Sans" panose="020B0503020203020204" charset="0"/>
              </a:rPr>
              <a:t>    scrollbar = </a:t>
            </a:r>
            <a:r>
              <a:rPr lang="en-US" sz="1200" dirty="0" err="1">
                <a:solidFill>
                  <a:schemeClr val="bg1"/>
                </a:solidFill>
                <a:latin typeface="PT Sans" panose="020B0503020203020204" charset="0"/>
              </a:rPr>
              <a:t>ttk.Scrollbar</a:t>
            </a:r>
            <a:r>
              <a:rPr lang="en-US" sz="1200" dirty="0">
                <a:solidFill>
                  <a:schemeClr val="bg1"/>
                </a:solidFill>
                <a:latin typeface="PT Sans" panose="020B0503020203020204" charset="0"/>
              </a:rPr>
              <a:t>(</a:t>
            </a:r>
            <a:r>
              <a:rPr lang="en-US" sz="1200" dirty="0" err="1">
                <a:solidFill>
                  <a:schemeClr val="bg1"/>
                </a:solidFill>
                <a:latin typeface="PT Sans" panose="020B0503020203020204" charset="0"/>
              </a:rPr>
              <a:t>new_window</a:t>
            </a:r>
            <a:r>
              <a:rPr lang="en-US" sz="1200" dirty="0">
                <a:solidFill>
                  <a:schemeClr val="bg1"/>
                </a:solidFill>
                <a:latin typeface="PT Sans" panose="020B0503020203020204" charset="0"/>
              </a:rPr>
              <a:t>, orient="vertical", command=</a:t>
            </a:r>
            <a:r>
              <a:rPr lang="en-US" sz="1200" dirty="0" err="1">
                <a:solidFill>
                  <a:schemeClr val="bg1"/>
                </a:solidFill>
                <a:latin typeface="PT Sans" panose="020B0503020203020204" charset="0"/>
              </a:rPr>
              <a:t>tree.yview</a:t>
            </a:r>
            <a:r>
              <a:rPr lang="en-US" sz="1200" dirty="0">
                <a:solidFill>
                  <a:schemeClr val="bg1"/>
                </a:solidFill>
                <a:latin typeface="PT Sans" panose="020B0503020203020204" charset="0"/>
              </a:rPr>
              <a:t>)</a:t>
            </a:r>
          </a:p>
          <a:p>
            <a:pPr marL="0" lvl="0" indent="0" algn="l" rtl="0">
              <a:spcBef>
                <a:spcPts val="0"/>
              </a:spcBef>
              <a:spcAft>
                <a:spcPts val="1200"/>
              </a:spcAft>
              <a:buNone/>
            </a:pPr>
            <a:r>
              <a:rPr lang="en-US" sz="1200" dirty="0">
                <a:solidFill>
                  <a:schemeClr val="bg1"/>
                </a:solidFill>
                <a:latin typeface="PT Sans" panose="020B0503020203020204" charset="0"/>
              </a:rPr>
              <a:t>    </a:t>
            </a:r>
            <a:r>
              <a:rPr lang="en-US" sz="1200" dirty="0" err="1">
                <a:solidFill>
                  <a:schemeClr val="bg1"/>
                </a:solidFill>
                <a:latin typeface="PT Sans" panose="020B0503020203020204" charset="0"/>
              </a:rPr>
              <a:t>scrollbar.pack</a:t>
            </a:r>
            <a:r>
              <a:rPr lang="en-US" sz="1200" dirty="0">
                <a:solidFill>
                  <a:schemeClr val="bg1"/>
                </a:solidFill>
                <a:latin typeface="PT Sans" panose="020B0503020203020204" charset="0"/>
              </a:rPr>
              <a:t>(side=LEFT, fill=Y)</a:t>
            </a:r>
          </a:p>
          <a:p>
            <a:pPr marL="0" lvl="0" indent="0" algn="l" rtl="0">
              <a:spcBef>
                <a:spcPts val="0"/>
              </a:spcBef>
              <a:spcAft>
                <a:spcPts val="1200"/>
              </a:spcAft>
              <a:buNone/>
            </a:pPr>
            <a:r>
              <a:rPr lang="en-US" sz="1200" dirty="0">
                <a:solidFill>
                  <a:schemeClr val="bg1"/>
                </a:solidFill>
                <a:latin typeface="PT Sans" panose="020B0503020203020204" charset="0"/>
              </a:rPr>
              <a:t>    </a:t>
            </a:r>
            <a:r>
              <a:rPr lang="en-US" sz="1200" dirty="0" err="1">
                <a:solidFill>
                  <a:schemeClr val="bg1"/>
                </a:solidFill>
                <a:latin typeface="PT Sans" panose="020B0503020203020204" charset="0"/>
              </a:rPr>
              <a:t>tree.configure</a:t>
            </a:r>
            <a:r>
              <a:rPr lang="en-US" sz="1200" dirty="0">
                <a:solidFill>
                  <a:schemeClr val="bg1"/>
                </a:solidFill>
                <a:latin typeface="PT Sans" panose="020B0503020203020204" charset="0"/>
              </a:rPr>
              <a:t>(</a:t>
            </a:r>
            <a:r>
              <a:rPr lang="en-US" sz="1200" dirty="0" err="1">
                <a:solidFill>
                  <a:schemeClr val="bg1"/>
                </a:solidFill>
                <a:latin typeface="PT Sans" panose="020B0503020203020204" charset="0"/>
              </a:rPr>
              <a:t>yscroll</a:t>
            </a:r>
            <a:r>
              <a:rPr lang="en-US" sz="1200" dirty="0">
                <a:solidFill>
                  <a:schemeClr val="bg1"/>
                </a:solidFill>
                <a:latin typeface="PT Sans" panose="020B0503020203020204" charset="0"/>
              </a:rPr>
              <a:t>=</a:t>
            </a:r>
            <a:r>
              <a:rPr lang="en-US" sz="1200" dirty="0" err="1">
                <a:solidFill>
                  <a:schemeClr val="bg1"/>
                </a:solidFill>
                <a:latin typeface="PT Sans" panose="020B0503020203020204" charset="0"/>
              </a:rPr>
              <a:t>scrollbar.set</a:t>
            </a:r>
            <a:r>
              <a:rPr lang="en-US" sz="1200" dirty="0">
                <a:solidFill>
                  <a:schemeClr val="bg1"/>
                </a:solidFill>
                <a:latin typeface="PT Sans" panose="020B0503020203020204" charset="0"/>
              </a:rPr>
              <a:t>)</a:t>
            </a:r>
          </a:p>
          <a:p>
            <a:pPr marL="0" lvl="0" indent="0" algn="l" rtl="0">
              <a:spcBef>
                <a:spcPts val="0"/>
              </a:spcBef>
              <a:spcAft>
                <a:spcPts val="1200"/>
              </a:spcAft>
              <a:buNone/>
            </a:pPr>
            <a:r>
              <a:rPr lang="en-US" sz="1200" dirty="0">
                <a:solidFill>
                  <a:schemeClr val="bg1"/>
                </a:solidFill>
                <a:latin typeface="PT Sans" panose="020B0503020203020204" charset="0"/>
              </a:rPr>
              <a:t>    </a:t>
            </a:r>
            <a:r>
              <a:rPr lang="en-US" sz="1200" dirty="0" err="1">
                <a:solidFill>
                  <a:schemeClr val="bg1"/>
                </a:solidFill>
                <a:latin typeface="PT Sans" panose="020B0503020203020204" charset="0"/>
              </a:rPr>
              <a:t>new_window.protocol</a:t>
            </a:r>
            <a:r>
              <a:rPr lang="en-US" sz="1200" dirty="0">
                <a:solidFill>
                  <a:schemeClr val="bg1"/>
                </a:solidFill>
                <a:latin typeface="PT Sans" panose="020B0503020203020204" charset="0"/>
              </a:rPr>
              <a:t>("WM_DELETE_WINDOW", </a:t>
            </a:r>
            <a:r>
              <a:rPr lang="en-US" sz="1200" dirty="0" err="1">
                <a:solidFill>
                  <a:schemeClr val="bg1"/>
                </a:solidFill>
                <a:latin typeface="PT Sans" panose="020B0503020203020204" charset="0"/>
              </a:rPr>
              <a:t>new_window.destroy</a:t>
            </a:r>
            <a:r>
              <a:rPr lang="en-US" sz="1200" dirty="0">
                <a:solidFill>
                  <a:schemeClr val="bg1"/>
                </a:solidFill>
                <a:latin typeface="PT Sans" panose="020B0503020203020204" charset="0"/>
              </a:rPr>
              <a:t>)</a:t>
            </a:r>
          </a:p>
        </p:txBody>
      </p:sp>
      <p:sp>
        <p:nvSpPr>
          <p:cNvPr id="9" name="Google Shape;2724;p34">
            <a:extLst>
              <a:ext uri="{FF2B5EF4-FFF2-40B4-BE49-F238E27FC236}">
                <a16:creationId xmlns:a16="http://schemas.microsoft.com/office/drawing/2014/main" id="{64F7DDFA-A007-1EBF-CC8F-CD1CA267334A}"/>
              </a:ext>
            </a:extLst>
          </p:cNvPr>
          <p:cNvSpPr txBox="1">
            <a:spLocks/>
          </p:cNvSpPr>
          <p:nvPr/>
        </p:nvSpPr>
        <p:spPr>
          <a:xfrm>
            <a:off x="2673596" y="-51875"/>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accent2"/>
                </a:solidFill>
                <a:effectLst>
                  <a:outerShdw blurRad="38100" dist="38100" dir="2700000" algn="tl">
                    <a:srgbClr val="000000">
                      <a:alpha val="43137"/>
                    </a:srgbClr>
                  </a:outerShdw>
                </a:effectLst>
              </a:rPr>
              <a:t>SOURCE CODE</a:t>
            </a:r>
          </a:p>
        </p:txBody>
      </p:sp>
      <p:grpSp>
        <p:nvGrpSpPr>
          <p:cNvPr id="10" name="Google Shape;4708;p70">
            <a:extLst>
              <a:ext uri="{FF2B5EF4-FFF2-40B4-BE49-F238E27FC236}">
                <a16:creationId xmlns:a16="http://schemas.microsoft.com/office/drawing/2014/main" id="{AB0865CD-AB5D-011F-91BD-0BE46DC1F799}"/>
              </a:ext>
            </a:extLst>
          </p:cNvPr>
          <p:cNvGrpSpPr/>
          <p:nvPr/>
        </p:nvGrpSpPr>
        <p:grpSpPr>
          <a:xfrm>
            <a:off x="5485328" y="123770"/>
            <a:ext cx="257494" cy="204086"/>
            <a:chOff x="6881921" y="2075887"/>
            <a:chExt cx="365431" cy="417359"/>
          </a:xfrm>
        </p:grpSpPr>
        <p:sp>
          <p:nvSpPr>
            <p:cNvPr id="11" name="Google Shape;4709;p70">
              <a:extLst>
                <a:ext uri="{FF2B5EF4-FFF2-40B4-BE49-F238E27FC236}">
                  <a16:creationId xmlns:a16="http://schemas.microsoft.com/office/drawing/2014/main" id="{F8A874B9-6367-70D4-E10B-EFDAFC04D649}"/>
                </a:ext>
              </a:extLst>
            </p:cNvPr>
            <p:cNvSpPr/>
            <p:nvPr/>
          </p:nvSpPr>
          <p:spPr>
            <a:xfrm>
              <a:off x="6955165" y="2137186"/>
              <a:ext cx="23889" cy="123524"/>
            </a:xfrm>
            <a:custGeom>
              <a:avLst/>
              <a:gdLst/>
              <a:ahLst/>
              <a:cxnLst/>
              <a:rect l="l" t="t" r="r" b="b"/>
              <a:pathLst>
                <a:path w="668" h="3454" extrusionOk="0">
                  <a:moveTo>
                    <a:pt x="1" y="1"/>
                  </a:moveTo>
                  <a:lnTo>
                    <a:pt x="1" y="3454"/>
                  </a:lnTo>
                  <a:lnTo>
                    <a:pt x="668" y="3454"/>
                  </a:lnTo>
                  <a:lnTo>
                    <a:pt x="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10;p70">
              <a:extLst>
                <a:ext uri="{FF2B5EF4-FFF2-40B4-BE49-F238E27FC236}">
                  <a16:creationId xmlns:a16="http://schemas.microsoft.com/office/drawing/2014/main" id="{83E2D80D-D191-BB33-3563-84F5ACD754AE}"/>
                </a:ext>
              </a:extLst>
            </p:cNvPr>
            <p:cNvSpPr/>
            <p:nvPr/>
          </p:nvSpPr>
          <p:spPr>
            <a:xfrm>
              <a:off x="7052264" y="2218942"/>
              <a:ext cx="24748" cy="41771"/>
            </a:xfrm>
            <a:custGeom>
              <a:avLst/>
              <a:gdLst/>
              <a:ahLst/>
              <a:cxnLst/>
              <a:rect l="l" t="t" r="r" b="b"/>
              <a:pathLst>
                <a:path w="692" h="1168" extrusionOk="0">
                  <a:moveTo>
                    <a:pt x="1" y="1"/>
                  </a:moveTo>
                  <a:lnTo>
                    <a:pt x="1" y="1168"/>
                  </a:lnTo>
                  <a:lnTo>
                    <a:pt x="691" y="1168"/>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11;p70">
              <a:extLst>
                <a:ext uri="{FF2B5EF4-FFF2-40B4-BE49-F238E27FC236}">
                  <a16:creationId xmlns:a16="http://schemas.microsoft.com/office/drawing/2014/main" id="{B86A4D3D-51E0-B544-60BF-BC36B5F8A27B}"/>
                </a:ext>
              </a:extLst>
            </p:cNvPr>
            <p:cNvSpPr/>
            <p:nvPr/>
          </p:nvSpPr>
          <p:spPr>
            <a:xfrm>
              <a:off x="7150221" y="2169552"/>
              <a:ext cx="23889" cy="91159"/>
            </a:xfrm>
            <a:custGeom>
              <a:avLst/>
              <a:gdLst/>
              <a:ahLst/>
              <a:cxnLst/>
              <a:rect l="l" t="t" r="r" b="b"/>
              <a:pathLst>
                <a:path w="668" h="2549" extrusionOk="0">
                  <a:moveTo>
                    <a:pt x="0" y="1"/>
                  </a:moveTo>
                  <a:lnTo>
                    <a:pt x="0" y="2549"/>
                  </a:lnTo>
                  <a:lnTo>
                    <a:pt x="667" y="2549"/>
                  </a:lnTo>
                  <a:lnTo>
                    <a:pt x="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12;p70">
              <a:extLst>
                <a:ext uri="{FF2B5EF4-FFF2-40B4-BE49-F238E27FC236}">
                  <a16:creationId xmlns:a16="http://schemas.microsoft.com/office/drawing/2014/main" id="{5DD3CCD9-B56A-44EC-76F8-67DA82478F74}"/>
                </a:ext>
              </a:extLst>
            </p:cNvPr>
            <p:cNvSpPr/>
            <p:nvPr/>
          </p:nvSpPr>
          <p:spPr>
            <a:xfrm>
              <a:off x="6881921" y="2075887"/>
              <a:ext cx="365421" cy="417348"/>
            </a:xfrm>
            <a:custGeom>
              <a:avLst/>
              <a:gdLst/>
              <a:ahLst/>
              <a:cxnLst/>
              <a:rect l="l" t="t" r="r" b="b"/>
              <a:pathLst>
                <a:path w="10218" h="11670" extrusionOk="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13;p70">
              <a:extLst>
                <a:ext uri="{FF2B5EF4-FFF2-40B4-BE49-F238E27FC236}">
                  <a16:creationId xmlns:a16="http://schemas.microsoft.com/office/drawing/2014/main" id="{6C3E2254-4A19-A55B-6F0C-E2EE5DD82BD8}"/>
                </a:ext>
              </a:extLst>
            </p:cNvPr>
            <p:cNvSpPr/>
            <p:nvPr/>
          </p:nvSpPr>
          <p:spPr>
            <a:xfrm>
              <a:off x="7157016" y="2402910"/>
              <a:ext cx="90336" cy="90336"/>
            </a:xfrm>
            <a:custGeom>
              <a:avLst/>
              <a:gdLst/>
              <a:ahLst/>
              <a:cxnLst/>
              <a:rect l="l" t="t" r="r" b="b"/>
              <a:pathLst>
                <a:path w="2526" h="2526" extrusionOk="0">
                  <a:moveTo>
                    <a:pt x="1" y="1"/>
                  </a:moveTo>
                  <a:lnTo>
                    <a:pt x="1" y="2525"/>
                  </a:lnTo>
                  <a:cubicBezTo>
                    <a:pt x="96" y="2525"/>
                    <a:pt x="191" y="2478"/>
                    <a:pt x="263" y="2406"/>
                  </a:cubicBezTo>
                  <a:lnTo>
                    <a:pt x="2430" y="239"/>
                  </a:lnTo>
                  <a:cubicBezTo>
                    <a:pt x="2501" y="168"/>
                    <a:pt x="2525" y="72"/>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43C07E4C-D2C8-4938-0205-3BF509D17777}"/>
              </a:ext>
            </a:extLst>
          </p:cNvPr>
          <p:cNvPicPr>
            <a:picLocks noChangeAspect="1"/>
          </p:cNvPicPr>
          <p:nvPr/>
        </p:nvPicPr>
        <p:blipFill>
          <a:blip r:embed="rId3"/>
          <a:stretch>
            <a:fillRect/>
          </a:stretch>
        </p:blipFill>
        <p:spPr>
          <a:xfrm>
            <a:off x="6356254" y="3702874"/>
            <a:ext cx="2777067" cy="1426750"/>
          </a:xfrm>
          <a:prstGeom prst="rect">
            <a:avLst/>
          </a:prstGeom>
        </p:spPr>
      </p:pic>
    </p:spTree>
    <p:extLst>
      <p:ext uri="{BB962C8B-B14F-4D97-AF65-F5344CB8AC3E}">
        <p14:creationId xmlns:p14="http://schemas.microsoft.com/office/powerpoint/2010/main" val="4177299829"/>
      </p:ext>
    </p:extLst>
  </p:cSld>
  <p:clrMapOvr>
    <a:masterClrMapping/>
  </p:clrMapOvr>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TotalTime>
  <Words>9360</Words>
  <Application>Microsoft Office PowerPoint</Application>
  <PresentationFormat>On-screen Show (16:9)</PresentationFormat>
  <Paragraphs>880</Paragraphs>
  <Slides>80</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vt:lpstr>
      <vt:lpstr>Calibri</vt:lpstr>
      <vt:lpstr>Exo</vt:lpstr>
      <vt:lpstr>PT Sans</vt:lpstr>
      <vt:lpstr>Roboto Condensed Light</vt:lpstr>
      <vt:lpstr>Söhne</vt:lpstr>
      <vt:lpstr>Times New Roman</vt:lpstr>
      <vt:lpstr>Wingdings</vt:lpstr>
      <vt:lpstr>Data Center Business Plan by Slidesgo</vt:lpstr>
      <vt:lpstr>Automated Data Analysis and Visualization in Python</vt:lpstr>
      <vt:lpstr>INTRODUCTION</vt:lpstr>
      <vt:lpstr>PowerPoint Presentation</vt:lpstr>
      <vt:lpstr>PowerPoint Presentation</vt:lpstr>
      <vt:lpstr>GLOBAL COVID DATA</vt:lpstr>
      <vt:lpstr>PowerPoint Presentation</vt:lpstr>
      <vt:lpstr>PowerPoint Presentation</vt:lpstr>
      <vt:lpstr>PowerPoint Presentation</vt:lpstr>
      <vt:lpstr>PowerPoint Presentation</vt:lpstr>
      <vt:lpstr>PowerPoint Presentation</vt:lpstr>
      <vt:lpstr>SOURCE CODE</vt:lpstr>
      <vt:lpstr>PowerPoint Presentation</vt:lpstr>
      <vt:lpstr>SOURCE CODE</vt:lpstr>
      <vt:lpstr>SOURCE CODE</vt:lpstr>
      <vt:lpstr>PowerPoint Presentation</vt:lpstr>
      <vt:lpstr>PowerPoint Presentation</vt:lpstr>
      <vt:lpstr>SOURCE CODE</vt:lpstr>
      <vt:lpstr>PowerPoint Presentation</vt:lpstr>
      <vt:lpstr>SOURCE CODE</vt:lpstr>
      <vt:lpstr>SOURCE CODE</vt:lpstr>
      <vt:lpstr>SOURCE CODE</vt:lpstr>
      <vt:lpstr>SOURCE CODE OF BUTTONS</vt:lpstr>
      <vt:lpstr>SOURCE CODE OF BUTTONS</vt:lpstr>
      <vt:lpstr>INDIA COVID DATA</vt:lpstr>
      <vt:lpstr>GUI</vt:lpstr>
      <vt:lpstr>INDIA COVID DATA</vt:lpstr>
      <vt:lpstr>INDIA COVID DATA</vt:lpstr>
      <vt:lpstr>PowerPoint Presentation</vt:lpstr>
      <vt:lpstr>Z-score Range: Outliers</vt:lpstr>
      <vt:lpstr>RESULTS</vt:lpstr>
      <vt:lpstr>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10 STATES WITH HIGHEST ACTIVE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COVID VACCINATION DATA</vt:lpstr>
      <vt:lpstr>Insights and Trends</vt:lpstr>
      <vt:lpstr>VACCINATION DATA</vt:lpstr>
      <vt:lpstr>VACCINATION DATA</vt:lpstr>
      <vt:lpstr> DATA CLEANING</vt:lpstr>
      <vt:lpstr>DATA CLEANING PROCESS </vt:lpstr>
      <vt:lpstr>DATA CLEANING PROCESS VISUALIZATION</vt:lpstr>
      <vt:lpstr>VISUALIZING INSIGHTS: THE POWER OF GRAPHS</vt:lpstr>
      <vt:lpstr>GRAPHICAL VISUALIZATION OF COVID-19 VACCINATION DATA </vt:lpstr>
      <vt:lpstr>Bar Chart of Least 5 Vaccinated States in India</vt:lpstr>
      <vt:lpstr>Gender-wise Distribution of COVID-19 Vaccination</vt:lpstr>
      <vt:lpstr>Gender-wise Distribution of COVID-19 Vaccination</vt:lpstr>
      <vt:lpstr>PowerPoint Presentation</vt:lpstr>
      <vt:lpstr>KEY INSIGHTS</vt:lpstr>
      <vt:lpstr>KEY FINDING AND INSIGHTS</vt:lpstr>
      <vt:lpstr>COMPARISION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CENTER BUSINESS PLAN</dc:title>
  <dc:creator>Adiba</dc:creator>
  <cp:lastModifiedBy>maimoonakhan2226@gmail.com</cp:lastModifiedBy>
  <cp:revision>116</cp:revision>
  <dcterms:created xsi:type="dcterms:W3CDTF">2023-06-07T05:54:09Z</dcterms:created>
  <dcterms:modified xsi:type="dcterms:W3CDTF">2023-06-11T18:24:37Z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84AFE6E15F2841E983737284D8463417</vt:lpwstr>
  </property>
  <property fmtid="{D5CDD505-2E9C-101B-9397-08002B2CF9AE}" pid="3" name="KSOProductBuildVer">
    <vt:lpwstr>1033-11.2.0.11156</vt:lpwstr>
  </property>
</Properties>
</file>